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7" r:id="rId3"/>
    <p:sldId id="261" r:id="rId4"/>
    <p:sldId id="263" r:id="rId5"/>
    <p:sldId id="266" r:id="rId6"/>
    <p:sldId id="264" r:id="rId7"/>
    <p:sldId id="265" r:id="rId8"/>
    <p:sldId id="267" r:id="rId9"/>
    <p:sldId id="269" r:id="rId10"/>
    <p:sldId id="268" r:id="rId11"/>
    <p:sldId id="259" r:id="rId12"/>
    <p:sldId id="258" r:id="rId13"/>
    <p:sldId id="277" r:id="rId14"/>
    <p:sldId id="276" r:id="rId15"/>
    <p:sldId id="278" r:id="rId16"/>
    <p:sldId id="279" r:id="rId17"/>
    <p:sldId id="319" r:id="rId18"/>
    <p:sldId id="270" r:id="rId19"/>
    <p:sldId id="271" r:id="rId20"/>
    <p:sldId id="292" r:id="rId21"/>
    <p:sldId id="291" r:id="rId22"/>
    <p:sldId id="280" r:id="rId23"/>
    <p:sldId id="272" r:id="rId24"/>
    <p:sldId id="273" r:id="rId25"/>
    <p:sldId id="260" r:id="rId26"/>
    <p:sldId id="274" r:id="rId27"/>
    <p:sldId id="281" r:id="rId28"/>
    <p:sldId id="275" r:id="rId29"/>
    <p:sldId id="282" r:id="rId30"/>
    <p:sldId id="320" r:id="rId31"/>
    <p:sldId id="283" r:id="rId32"/>
    <p:sldId id="285" r:id="rId33"/>
    <p:sldId id="286" r:id="rId34"/>
    <p:sldId id="288" r:id="rId35"/>
    <p:sldId id="317" r:id="rId36"/>
    <p:sldId id="316" r:id="rId37"/>
    <p:sldId id="321" r:id="rId38"/>
    <p:sldId id="322" r:id="rId39"/>
    <p:sldId id="289" r:id="rId40"/>
    <p:sldId id="290" r:id="rId41"/>
    <p:sldId id="293" r:id="rId42"/>
    <p:sldId id="302" r:id="rId43"/>
    <p:sldId id="294" r:id="rId44"/>
    <p:sldId id="303" r:id="rId45"/>
    <p:sldId id="304" r:id="rId46"/>
    <p:sldId id="295" r:id="rId47"/>
    <p:sldId id="306" r:id="rId48"/>
    <p:sldId id="296" r:id="rId49"/>
    <p:sldId id="307" r:id="rId50"/>
    <p:sldId id="318" r:id="rId51"/>
    <p:sldId id="311" r:id="rId52"/>
    <p:sldId id="312" r:id="rId53"/>
    <p:sldId id="297" r:id="rId54"/>
    <p:sldId id="298" r:id="rId55"/>
    <p:sldId id="299" r:id="rId56"/>
    <p:sldId id="308" r:id="rId57"/>
    <p:sldId id="309" r:id="rId58"/>
    <p:sldId id="310" r:id="rId59"/>
    <p:sldId id="301" r:id="rId60"/>
    <p:sldId id="313" r:id="rId61"/>
    <p:sldId id="314" r:id="rId62"/>
    <p:sldId id="315" r:id="rId63"/>
    <p:sldId id="300" r:id="rId64"/>
  </p:sldIdLst>
  <p:sldSz cx="9144000" cy="6858000" type="screen4x3"/>
  <p:notesSz cx="7102475" cy="10233025"/>
  <p:defaultTextStyle>
    <a:defPPr>
      <a:defRPr lang="fr-FR"/>
    </a:defPPr>
    <a:lvl1pPr algn="l" rtl="0" fontAlgn="base">
      <a:spcBef>
        <a:spcPct val="0"/>
      </a:spcBef>
      <a:spcAft>
        <a:spcPct val="0"/>
      </a:spcAft>
      <a:defRPr sz="1200" kern="1200">
        <a:solidFill>
          <a:schemeClr val="tx1"/>
        </a:solidFill>
        <a:latin typeface="Century Gothic" panose="020B0502020202020204" pitchFamily="34" charset="0"/>
        <a:ea typeface="+mn-ea"/>
        <a:cs typeface="+mn-cs"/>
      </a:defRPr>
    </a:lvl1pPr>
    <a:lvl2pPr marL="457200" algn="l" rtl="0" fontAlgn="base">
      <a:spcBef>
        <a:spcPct val="0"/>
      </a:spcBef>
      <a:spcAft>
        <a:spcPct val="0"/>
      </a:spcAft>
      <a:defRPr sz="1200" kern="1200">
        <a:solidFill>
          <a:schemeClr val="tx1"/>
        </a:solidFill>
        <a:latin typeface="Century Gothic" panose="020B0502020202020204" pitchFamily="34" charset="0"/>
        <a:ea typeface="+mn-ea"/>
        <a:cs typeface="+mn-cs"/>
      </a:defRPr>
    </a:lvl2pPr>
    <a:lvl3pPr marL="914400" algn="l" rtl="0" fontAlgn="base">
      <a:spcBef>
        <a:spcPct val="0"/>
      </a:spcBef>
      <a:spcAft>
        <a:spcPct val="0"/>
      </a:spcAft>
      <a:defRPr sz="1200" kern="1200">
        <a:solidFill>
          <a:schemeClr val="tx1"/>
        </a:solidFill>
        <a:latin typeface="Century Gothic" panose="020B0502020202020204" pitchFamily="34" charset="0"/>
        <a:ea typeface="+mn-ea"/>
        <a:cs typeface="+mn-cs"/>
      </a:defRPr>
    </a:lvl3pPr>
    <a:lvl4pPr marL="1371600" algn="l" rtl="0" fontAlgn="base">
      <a:spcBef>
        <a:spcPct val="0"/>
      </a:spcBef>
      <a:spcAft>
        <a:spcPct val="0"/>
      </a:spcAft>
      <a:defRPr sz="1200" kern="1200">
        <a:solidFill>
          <a:schemeClr val="tx1"/>
        </a:solidFill>
        <a:latin typeface="Century Gothic" panose="020B0502020202020204" pitchFamily="34" charset="0"/>
        <a:ea typeface="+mn-ea"/>
        <a:cs typeface="+mn-cs"/>
      </a:defRPr>
    </a:lvl4pPr>
    <a:lvl5pPr marL="1828800" algn="l" rtl="0" fontAlgn="base">
      <a:spcBef>
        <a:spcPct val="0"/>
      </a:spcBef>
      <a:spcAft>
        <a:spcPct val="0"/>
      </a:spcAft>
      <a:defRPr sz="12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Century Gothic" panose="020B0502020202020204" pitchFamily="34" charset="0"/>
        <a:ea typeface="+mn-ea"/>
        <a:cs typeface="+mn-cs"/>
      </a:defRPr>
    </a:lvl6pPr>
    <a:lvl7pPr marL="2743200" algn="l" defTabSz="914400" rtl="0" eaLnBrk="1" latinLnBrk="0" hangingPunct="1">
      <a:defRPr sz="1200" kern="1200">
        <a:solidFill>
          <a:schemeClr val="tx1"/>
        </a:solidFill>
        <a:latin typeface="Century Gothic" panose="020B0502020202020204" pitchFamily="34" charset="0"/>
        <a:ea typeface="+mn-ea"/>
        <a:cs typeface="+mn-cs"/>
      </a:defRPr>
    </a:lvl7pPr>
    <a:lvl8pPr marL="3200400" algn="l" defTabSz="914400" rtl="0" eaLnBrk="1" latinLnBrk="0" hangingPunct="1">
      <a:defRPr sz="1200" kern="1200">
        <a:solidFill>
          <a:schemeClr val="tx1"/>
        </a:solidFill>
        <a:latin typeface="Century Gothic" panose="020B0502020202020204" pitchFamily="34" charset="0"/>
        <a:ea typeface="+mn-ea"/>
        <a:cs typeface="+mn-cs"/>
      </a:defRPr>
    </a:lvl8pPr>
    <a:lvl9pPr marL="3657600" algn="l" defTabSz="914400" rtl="0" eaLnBrk="1" latinLnBrk="0" hangingPunct="1">
      <a:defRPr sz="1200"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0" autoAdjust="0"/>
    <p:restoredTop sz="94660"/>
  </p:normalViewPr>
  <p:slideViewPr>
    <p:cSldViewPr>
      <p:cViewPr varScale="1">
        <p:scale>
          <a:sx n="70" d="100"/>
          <a:sy n="70" d="100"/>
        </p:scale>
        <p:origin x="144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5" Type="http://schemas.openxmlformats.org/officeDocument/2006/relationships/image" Target="../media/image75.wmf"/><Relationship Id="rId4" Type="http://schemas.openxmlformats.org/officeDocument/2006/relationships/image" Target="../media/image7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pPr>
              <a:defRPr/>
            </a:pPr>
            <a:endParaRPr lang="fr-FR"/>
          </a:p>
        </p:txBody>
      </p:sp>
      <p:sp>
        <p:nvSpPr>
          <p:cNvPr id="3" name="Espace réservé de la date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pPr>
              <a:defRPr/>
            </a:pPr>
            <a:fld id="{987466F0-3CAF-4EB0-B356-1296A5DD4DF9}" type="datetimeFigureOut">
              <a:rPr lang="fr-FR"/>
              <a:pPr>
                <a:defRPr/>
              </a:pPr>
              <a:t>27/11/2016</a:t>
            </a:fld>
            <a:endParaRPr lang="fr-FR"/>
          </a:p>
        </p:txBody>
      </p:sp>
      <p:sp>
        <p:nvSpPr>
          <p:cNvPr id="4" name="Espace réservé du pied de page 3"/>
          <p:cNvSpPr>
            <a:spLocks noGrp="1"/>
          </p:cNvSpPr>
          <p:nvPr>
            <p:ph type="ftr" sz="quarter" idx="2"/>
          </p:nvPr>
        </p:nvSpPr>
        <p:spPr>
          <a:xfrm>
            <a:off x="0" y="9720263"/>
            <a:ext cx="3078163" cy="511175"/>
          </a:xfrm>
          <a:prstGeom prst="rect">
            <a:avLst/>
          </a:prstGeom>
        </p:spPr>
        <p:txBody>
          <a:bodyPr vert="horz" lIns="91440" tIns="45720" rIns="91440" bIns="45720" rtlCol="0" anchor="b"/>
          <a:lstStyle>
            <a:lvl1pPr algn="l">
              <a:defRPr sz="1200"/>
            </a:lvl1pPr>
          </a:lstStyle>
          <a:p>
            <a:pPr>
              <a:defRPr/>
            </a:pPr>
            <a:endParaRPr lang="fr-FR"/>
          </a:p>
        </p:txBody>
      </p:sp>
      <p:sp>
        <p:nvSpPr>
          <p:cNvPr id="5" name="Espace réservé du numéro de diapositive 4"/>
          <p:cNvSpPr>
            <a:spLocks noGrp="1"/>
          </p:cNvSpPr>
          <p:nvPr>
            <p:ph type="sldNum" sz="quarter" idx="3"/>
          </p:nvPr>
        </p:nvSpPr>
        <p:spPr>
          <a:xfrm>
            <a:off x="4022725" y="9720263"/>
            <a:ext cx="3078163" cy="511175"/>
          </a:xfrm>
          <a:prstGeom prst="rect">
            <a:avLst/>
          </a:prstGeom>
        </p:spPr>
        <p:txBody>
          <a:bodyPr vert="horz" wrap="square" lIns="91440" tIns="45720" rIns="91440" bIns="45720" numCol="1" anchor="b" anchorCtr="0" compatLnSpc="1">
            <a:prstTxWarp prst="textNoShape">
              <a:avLst/>
            </a:prstTxWarp>
          </a:bodyPr>
          <a:lstStyle>
            <a:lvl1pPr algn="r">
              <a:defRPr/>
            </a:lvl1pPr>
          </a:lstStyle>
          <a:p>
            <a:fld id="{54782D3D-7375-4480-A0BC-9542CF8B98CC}" type="slidenum">
              <a:rPr lang="fr-FR"/>
              <a:pPr/>
              <a:t>‹N°›</a:t>
            </a:fld>
            <a:endParaRPr lang="fr-FR"/>
          </a:p>
        </p:txBody>
      </p:sp>
    </p:spTree>
    <p:extLst>
      <p:ext uri="{BB962C8B-B14F-4D97-AF65-F5344CB8AC3E}">
        <p14:creationId xmlns:p14="http://schemas.microsoft.com/office/powerpoint/2010/main" val="3564891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57" tIns="49528" rIns="99057" bIns="49528" numCol="1" anchor="t" anchorCtr="0" compatLnSpc="1">
            <a:prstTxWarp prst="textNoShape">
              <a:avLst/>
            </a:prstTxWarp>
          </a:bodyPr>
          <a:lstStyle>
            <a:lvl1pPr>
              <a:defRPr>
                <a:latin typeface="Arial" charset="0"/>
              </a:defRPr>
            </a:lvl1pPr>
          </a:lstStyle>
          <a:p>
            <a:pPr>
              <a:defRPr/>
            </a:pPr>
            <a:endParaRPr lang="fr-FR"/>
          </a:p>
        </p:txBody>
      </p:sp>
      <p:sp>
        <p:nvSpPr>
          <p:cNvPr id="6147" name="Rectangle 3"/>
          <p:cNvSpPr>
            <a:spLocks noGrp="1" noChangeArrowheads="1"/>
          </p:cNvSpPr>
          <p:nvPr>
            <p:ph type="dt"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57" tIns="49528" rIns="99057" bIns="49528" numCol="1" anchor="t" anchorCtr="0" compatLnSpc="1">
            <a:prstTxWarp prst="textNoShape">
              <a:avLst/>
            </a:prstTxWarp>
          </a:bodyPr>
          <a:lstStyle>
            <a:lvl1pPr algn="r">
              <a:defRPr>
                <a:latin typeface="Arial" charset="0"/>
              </a:defRPr>
            </a:lvl1pPr>
          </a:lstStyle>
          <a:p>
            <a:pPr>
              <a:defRPr/>
            </a:pPr>
            <a:endParaRPr lang="fr-FR"/>
          </a:p>
        </p:txBody>
      </p:sp>
      <p:sp>
        <p:nvSpPr>
          <p:cNvPr id="75780" name="Rectangle 4"/>
          <p:cNvSpPr>
            <a:spLocks noGrp="1" noRot="1" noChangeAspect="1" noChangeArrowheads="1" noTextEdit="1"/>
          </p:cNvSpPr>
          <p:nvPr>
            <p:ph type="sldImg" idx="2"/>
          </p:nvPr>
        </p:nvSpPr>
        <p:spPr bwMode="auto">
          <a:xfrm>
            <a:off x="992188" y="766763"/>
            <a:ext cx="5118100"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709613" y="4860925"/>
            <a:ext cx="5683250"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57" tIns="49528" rIns="99057" bIns="49528"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6150" name="Rectangle 6"/>
          <p:cNvSpPr>
            <a:spLocks noGrp="1" noChangeArrowheads="1"/>
          </p:cNvSpPr>
          <p:nvPr>
            <p:ph type="ftr" sz="quarter" idx="4"/>
          </p:nvPr>
        </p:nvSpPr>
        <p:spPr bwMode="auto">
          <a:xfrm>
            <a:off x="0" y="9720263"/>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57" tIns="49528" rIns="99057" bIns="49528" numCol="1" anchor="b" anchorCtr="0" compatLnSpc="1">
            <a:prstTxWarp prst="textNoShape">
              <a:avLst/>
            </a:prstTxWarp>
          </a:bodyPr>
          <a:lstStyle>
            <a:lvl1pPr>
              <a:defRPr>
                <a:latin typeface="Arial" charset="0"/>
              </a:defRPr>
            </a:lvl1pPr>
          </a:lstStyle>
          <a:p>
            <a:pPr>
              <a:defRPr/>
            </a:pPr>
            <a:endParaRPr lang="fr-FR"/>
          </a:p>
        </p:txBody>
      </p:sp>
      <p:sp>
        <p:nvSpPr>
          <p:cNvPr id="6151" name="Rectangle 7"/>
          <p:cNvSpPr>
            <a:spLocks noGrp="1" noChangeArrowheads="1"/>
          </p:cNvSpPr>
          <p:nvPr>
            <p:ph type="sldNum" sz="quarter" idx="5"/>
          </p:nvPr>
        </p:nvSpPr>
        <p:spPr bwMode="auto">
          <a:xfrm>
            <a:off x="4022725" y="9720263"/>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57" tIns="49528" rIns="99057" bIns="49528" numCol="1" anchor="b" anchorCtr="0" compatLnSpc="1">
            <a:prstTxWarp prst="textNoShape">
              <a:avLst/>
            </a:prstTxWarp>
          </a:bodyPr>
          <a:lstStyle>
            <a:lvl1pPr algn="r">
              <a:defRPr>
                <a:latin typeface="Arial" panose="020B0604020202020204" pitchFamily="34" charset="0"/>
              </a:defRPr>
            </a:lvl1pPr>
          </a:lstStyle>
          <a:p>
            <a:fld id="{C342900F-F734-4B57-B254-541601AEDB51}" type="slidenum">
              <a:rPr lang="fr-FR"/>
              <a:pPr/>
              <a:t>‹N°›</a:t>
            </a:fld>
            <a:endParaRPr lang="fr-FR"/>
          </a:p>
        </p:txBody>
      </p:sp>
    </p:spTree>
    <p:extLst>
      <p:ext uri="{BB962C8B-B14F-4D97-AF65-F5344CB8AC3E}">
        <p14:creationId xmlns:p14="http://schemas.microsoft.com/office/powerpoint/2010/main" val="17198256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342900F-F734-4B57-B254-541601AEDB51}" type="slidenum">
              <a:rPr lang="fr-FR" smtClean="0"/>
              <a:pPr/>
              <a:t>1</a:t>
            </a:fld>
            <a:endParaRPr lang="fr-FR"/>
          </a:p>
        </p:txBody>
      </p:sp>
    </p:spTree>
    <p:extLst>
      <p:ext uri="{BB962C8B-B14F-4D97-AF65-F5344CB8AC3E}">
        <p14:creationId xmlns:p14="http://schemas.microsoft.com/office/powerpoint/2010/main" val="3620471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Modifiez le style des sous-titres du masque</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smtClean="0"/>
              <a:t>Gilbert Hénaff - 2016 </a:t>
            </a:r>
            <a:endParaRPr lang="fr-FR"/>
          </a:p>
        </p:txBody>
      </p:sp>
      <p:sp>
        <p:nvSpPr>
          <p:cNvPr id="6" name="Rectangle 6"/>
          <p:cNvSpPr>
            <a:spLocks noGrp="1" noChangeArrowheads="1"/>
          </p:cNvSpPr>
          <p:nvPr>
            <p:ph type="sldNum" sz="quarter" idx="12"/>
          </p:nvPr>
        </p:nvSpPr>
        <p:spPr>
          <a:ln/>
        </p:spPr>
        <p:txBody>
          <a:bodyPr/>
          <a:lstStyle>
            <a:lvl1pPr>
              <a:defRPr/>
            </a:lvl1pPr>
          </a:lstStyle>
          <a:p>
            <a:fld id="{1E408843-D906-4D80-B1BF-51CA99A92147}" type="slidenum">
              <a:rPr lang="fr-FR"/>
              <a:pPr/>
              <a:t>‹N°›</a:t>
            </a:fld>
            <a:endParaRPr lang="fr-FR"/>
          </a:p>
        </p:txBody>
      </p:sp>
    </p:spTree>
    <p:extLst>
      <p:ext uri="{BB962C8B-B14F-4D97-AF65-F5344CB8AC3E}">
        <p14:creationId xmlns:p14="http://schemas.microsoft.com/office/powerpoint/2010/main" val="848497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p:txBody>
          <a:bodyPr/>
          <a:lstStyle>
            <a:lvl1pPr>
              <a:defRPr/>
            </a:lvl1pPr>
          </a:lstStyle>
          <a:p>
            <a:pPr>
              <a:defRPr/>
            </a:pPr>
            <a:endParaRPr lang="fr-FR"/>
          </a:p>
        </p:txBody>
      </p:sp>
      <p:sp>
        <p:nvSpPr>
          <p:cNvPr id="5" name="Rectangle 5"/>
          <p:cNvSpPr>
            <a:spLocks noGrp="1" noChangeArrowheads="1"/>
          </p:cNvSpPr>
          <p:nvPr>
            <p:ph type="ftr" sz="quarter" idx="11"/>
          </p:nvPr>
        </p:nvSpPr>
        <p:spPr/>
        <p:txBody>
          <a:bodyPr/>
          <a:lstStyle>
            <a:lvl1pPr>
              <a:defRPr/>
            </a:lvl1pPr>
          </a:lstStyle>
          <a:p>
            <a:pPr>
              <a:defRPr/>
            </a:pPr>
            <a:r>
              <a:rPr lang="fr-FR" smtClean="0"/>
              <a:t>Gilbert Hénaff - 2016 </a:t>
            </a:r>
            <a:endParaRPr lang="fr-FR"/>
          </a:p>
        </p:txBody>
      </p:sp>
      <p:sp>
        <p:nvSpPr>
          <p:cNvPr id="6" name="Rectangle 6"/>
          <p:cNvSpPr>
            <a:spLocks noGrp="1" noChangeArrowheads="1"/>
          </p:cNvSpPr>
          <p:nvPr>
            <p:ph type="sldNum" sz="quarter" idx="12"/>
          </p:nvPr>
        </p:nvSpPr>
        <p:spPr/>
        <p:txBody>
          <a:bodyPr/>
          <a:lstStyle>
            <a:lvl1pPr>
              <a:defRPr/>
            </a:lvl1pPr>
          </a:lstStyle>
          <a:p>
            <a:fld id="{3225562D-0893-4771-B0ED-82C2C313D572}" type="slidenum">
              <a:rPr lang="fr-FR"/>
              <a:pPr/>
              <a:t>‹N°›</a:t>
            </a:fld>
            <a:endParaRPr lang="fr-FR"/>
          </a:p>
        </p:txBody>
      </p:sp>
    </p:spTree>
    <p:extLst>
      <p:ext uri="{BB962C8B-B14F-4D97-AF65-F5344CB8AC3E}">
        <p14:creationId xmlns:p14="http://schemas.microsoft.com/office/powerpoint/2010/main" val="697824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38925" y="0"/>
            <a:ext cx="2058988" cy="6126163"/>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0"/>
            <a:ext cx="6029325" cy="6126163"/>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p:txBody>
          <a:bodyPr/>
          <a:lstStyle>
            <a:lvl1pPr>
              <a:defRPr/>
            </a:lvl1pPr>
          </a:lstStyle>
          <a:p>
            <a:pPr>
              <a:defRPr/>
            </a:pPr>
            <a:endParaRPr lang="fr-FR"/>
          </a:p>
        </p:txBody>
      </p:sp>
      <p:sp>
        <p:nvSpPr>
          <p:cNvPr id="5" name="Rectangle 5"/>
          <p:cNvSpPr>
            <a:spLocks noGrp="1" noChangeArrowheads="1"/>
          </p:cNvSpPr>
          <p:nvPr>
            <p:ph type="ftr" sz="quarter" idx="11"/>
          </p:nvPr>
        </p:nvSpPr>
        <p:spPr/>
        <p:txBody>
          <a:bodyPr/>
          <a:lstStyle>
            <a:lvl1pPr>
              <a:defRPr/>
            </a:lvl1pPr>
          </a:lstStyle>
          <a:p>
            <a:pPr>
              <a:defRPr/>
            </a:pPr>
            <a:r>
              <a:rPr lang="fr-FR" smtClean="0"/>
              <a:t>Gilbert Hénaff - 2016 </a:t>
            </a:r>
            <a:endParaRPr lang="fr-FR"/>
          </a:p>
        </p:txBody>
      </p:sp>
      <p:sp>
        <p:nvSpPr>
          <p:cNvPr id="6" name="Rectangle 6"/>
          <p:cNvSpPr>
            <a:spLocks noGrp="1" noChangeArrowheads="1"/>
          </p:cNvSpPr>
          <p:nvPr>
            <p:ph type="sldNum" sz="quarter" idx="12"/>
          </p:nvPr>
        </p:nvSpPr>
        <p:spPr/>
        <p:txBody>
          <a:bodyPr/>
          <a:lstStyle>
            <a:lvl1pPr>
              <a:defRPr/>
            </a:lvl1pPr>
          </a:lstStyle>
          <a:p>
            <a:fld id="{C97C3C45-5D18-4523-8F8C-9C57ED93326A}" type="slidenum">
              <a:rPr lang="fr-FR"/>
              <a:pPr/>
              <a:t>‹N°›</a:t>
            </a:fld>
            <a:endParaRPr lang="fr-FR"/>
          </a:p>
        </p:txBody>
      </p:sp>
    </p:spTree>
    <p:extLst>
      <p:ext uri="{BB962C8B-B14F-4D97-AF65-F5344CB8AC3E}">
        <p14:creationId xmlns:p14="http://schemas.microsoft.com/office/powerpoint/2010/main" val="3674511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68313" y="0"/>
            <a:ext cx="8229600" cy="1143000"/>
          </a:xfrm>
        </p:spPr>
        <p:txBody>
          <a:bodyPr/>
          <a:lstStyle/>
          <a:p>
            <a:r>
              <a:rPr lang="fr-FR" smtClean="0"/>
              <a:t>Modifiez le style du titre</a:t>
            </a:r>
            <a:endParaRPr lang="fr-FR"/>
          </a:p>
        </p:txBody>
      </p:sp>
      <p:sp>
        <p:nvSpPr>
          <p:cNvPr id="3" name="Espace réservé du texte 2"/>
          <p:cNvSpPr>
            <a:spLocks noGrp="1"/>
          </p:cNvSpPr>
          <p:nvPr>
            <p:ph type="body" sz="half" idx="1"/>
          </p:nvPr>
        </p:nvSpPr>
        <p:spPr>
          <a:xfrm>
            <a:off x="457200" y="1600200"/>
            <a:ext cx="40386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p:txBody>
          <a:bodyPr/>
          <a:lstStyle>
            <a:lvl1pPr>
              <a:defRPr/>
            </a:lvl1pPr>
          </a:lstStyle>
          <a:p>
            <a:pPr>
              <a:defRPr/>
            </a:pPr>
            <a:endParaRPr lang="fr-FR"/>
          </a:p>
        </p:txBody>
      </p:sp>
      <p:sp>
        <p:nvSpPr>
          <p:cNvPr id="6" name="Rectangle 5"/>
          <p:cNvSpPr>
            <a:spLocks noGrp="1" noChangeArrowheads="1"/>
          </p:cNvSpPr>
          <p:nvPr>
            <p:ph type="ftr" sz="quarter" idx="11"/>
          </p:nvPr>
        </p:nvSpPr>
        <p:spPr/>
        <p:txBody>
          <a:bodyPr/>
          <a:lstStyle>
            <a:lvl1pPr>
              <a:defRPr/>
            </a:lvl1pPr>
          </a:lstStyle>
          <a:p>
            <a:pPr>
              <a:defRPr/>
            </a:pPr>
            <a:r>
              <a:rPr lang="fr-FR" smtClean="0"/>
              <a:t>Gilbert Hénaff - 2016 </a:t>
            </a:r>
            <a:endParaRPr lang="fr-FR"/>
          </a:p>
        </p:txBody>
      </p:sp>
      <p:sp>
        <p:nvSpPr>
          <p:cNvPr id="7" name="Rectangle 6"/>
          <p:cNvSpPr>
            <a:spLocks noGrp="1" noChangeArrowheads="1"/>
          </p:cNvSpPr>
          <p:nvPr>
            <p:ph type="sldNum" sz="quarter" idx="12"/>
          </p:nvPr>
        </p:nvSpPr>
        <p:spPr/>
        <p:txBody>
          <a:bodyPr/>
          <a:lstStyle>
            <a:lvl1pPr>
              <a:defRPr/>
            </a:lvl1pPr>
          </a:lstStyle>
          <a:p>
            <a:fld id="{1AEF6F09-DA5D-4DD0-A89A-48C8E333C035}" type="slidenum">
              <a:rPr lang="fr-FR"/>
              <a:pPr/>
              <a:t>‹N°›</a:t>
            </a:fld>
            <a:endParaRPr lang="fr-FR"/>
          </a:p>
        </p:txBody>
      </p:sp>
    </p:spTree>
    <p:extLst>
      <p:ext uri="{BB962C8B-B14F-4D97-AF65-F5344CB8AC3E}">
        <p14:creationId xmlns:p14="http://schemas.microsoft.com/office/powerpoint/2010/main" val="2274103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468313" y="0"/>
            <a:ext cx="8229600" cy="1143000"/>
          </a:xfrm>
        </p:spPr>
        <p:txBody>
          <a:bodyPr/>
          <a:lstStyle/>
          <a:p>
            <a:r>
              <a:rPr lang="fr-FR" smtClean="0"/>
              <a:t>Modifiez le style du titre</a:t>
            </a:r>
            <a:endParaRPr lang="fr-FR"/>
          </a:p>
        </p:txBody>
      </p:sp>
      <p:sp>
        <p:nvSpPr>
          <p:cNvPr id="3" name="Espace réservé du texte 2"/>
          <p:cNvSpPr>
            <a:spLocks noGrp="1"/>
          </p:cNvSpPr>
          <p:nvPr>
            <p:ph type="body" sz="half" idx="1"/>
          </p:nvPr>
        </p:nvSpPr>
        <p:spPr>
          <a:xfrm>
            <a:off x="457200" y="1600200"/>
            <a:ext cx="40386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4648200" y="1600200"/>
            <a:ext cx="4038600" cy="21859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4648200" y="3938588"/>
            <a:ext cx="4038600" cy="218757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Rectangle 4"/>
          <p:cNvSpPr>
            <a:spLocks noGrp="1" noChangeArrowheads="1"/>
          </p:cNvSpPr>
          <p:nvPr>
            <p:ph type="dt" sz="half" idx="10"/>
          </p:nvPr>
        </p:nvSpPr>
        <p:spPr/>
        <p:txBody>
          <a:bodyPr/>
          <a:lstStyle>
            <a:lvl1pPr>
              <a:defRPr/>
            </a:lvl1pPr>
          </a:lstStyle>
          <a:p>
            <a:pPr>
              <a:defRPr/>
            </a:pPr>
            <a:endParaRPr lang="fr-FR"/>
          </a:p>
        </p:txBody>
      </p:sp>
      <p:sp>
        <p:nvSpPr>
          <p:cNvPr id="7" name="Rectangle 5"/>
          <p:cNvSpPr>
            <a:spLocks noGrp="1" noChangeArrowheads="1"/>
          </p:cNvSpPr>
          <p:nvPr>
            <p:ph type="ftr" sz="quarter" idx="11"/>
          </p:nvPr>
        </p:nvSpPr>
        <p:spPr/>
        <p:txBody>
          <a:bodyPr/>
          <a:lstStyle>
            <a:lvl1pPr>
              <a:defRPr/>
            </a:lvl1pPr>
          </a:lstStyle>
          <a:p>
            <a:pPr>
              <a:defRPr/>
            </a:pPr>
            <a:r>
              <a:rPr lang="fr-FR" smtClean="0"/>
              <a:t>Gilbert Hénaff - 2016 </a:t>
            </a:r>
            <a:endParaRPr lang="fr-FR"/>
          </a:p>
        </p:txBody>
      </p:sp>
      <p:sp>
        <p:nvSpPr>
          <p:cNvPr id="8" name="Rectangle 6"/>
          <p:cNvSpPr>
            <a:spLocks noGrp="1" noChangeArrowheads="1"/>
          </p:cNvSpPr>
          <p:nvPr>
            <p:ph type="sldNum" sz="quarter" idx="12"/>
          </p:nvPr>
        </p:nvSpPr>
        <p:spPr/>
        <p:txBody>
          <a:bodyPr/>
          <a:lstStyle>
            <a:lvl1pPr>
              <a:defRPr/>
            </a:lvl1pPr>
          </a:lstStyle>
          <a:p>
            <a:fld id="{D56909AA-3D5E-4103-8D0C-98F347B2D4F0}" type="slidenum">
              <a:rPr lang="fr-FR"/>
              <a:pPr/>
              <a:t>‹N°›</a:t>
            </a:fld>
            <a:endParaRPr lang="fr-FR"/>
          </a:p>
        </p:txBody>
      </p:sp>
    </p:spTree>
    <p:extLst>
      <p:ext uri="{BB962C8B-B14F-4D97-AF65-F5344CB8AC3E}">
        <p14:creationId xmlns:p14="http://schemas.microsoft.com/office/powerpoint/2010/main" val="3372642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endParaRPr lang="fr-FR"/>
          </a:p>
        </p:txBody>
      </p:sp>
      <p:sp>
        <p:nvSpPr>
          <p:cNvPr id="5" name="Rectangle 5"/>
          <p:cNvSpPr>
            <a:spLocks noGrp="1" noChangeArrowheads="1"/>
          </p:cNvSpPr>
          <p:nvPr>
            <p:ph type="ftr" sz="quarter" idx="11"/>
          </p:nvPr>
        </p:nvSpPr>
        <p:spPr>
          <a:ln/>
        </p:spPr>
        <p:txBody>
          <a:bodyPr/>
          <a:lstStyle>
            <a:lvl1pPr>
              <a:defRPr/>
            </a:lvl1pPr>
          </a:lstStyle>
          <a:p>
            <a:pPr>
              <a:defRPr/>
            </a:pPr>
            <a:r>
              <a:rPr lang="fr-FR" smtClean="0"/>
              <a:t>Gilbert Hénaff - 2016 </a:t>
            </a:r>
            <a:endParaRPr lang="fr-FR"/>
          </a:p>
        </p:txBody>
      </p:sp>
      <p:sp>
        <p:nvSpPr>
          <p:cNvPr id="6" name="Rectangle 6"/>
          <p:cNvSpPr>
            <a:spLocks noGrp="1" noChangeArrowheads="1"/>
          </p:cNvSpPr>
          <p:nvPr>
            <p:ph type="sldNum" sz="quarter" idx="12"/>
          </p:nvPr>
        </p:nvSpPr>
        <p:spPr>
          <a:ln/>
        </p:spPr>
        <p:txBody>
          <a:bodyPr/>
          <a:lstStyle>
            <a:lvl1pPr>
              <a:defRPr/>
            </a:lvl1pPr>
          </a:lstStyle>
          <a:p>
            <a:fld id="{3895D715-E039-4B85-A877-A4CB7EB8C424}" type="slidenum">
              <a:rPr lang="fr-FR"/>
              <a:pPr/>
              <a:t>‹N°›</a:t>
            </a:fld>
            <a:endParaRPr lang="fr-FR"/>
          </a:p>
        </p:txBody>
      </p:sp>
    </p:spTree>
    <p:extLst>
      <p:ext uri="{BB962C8B-B14F-4D97-AF65-F5344CB8AC3E}">
        <p14:creationId xmlns:p14="http://schemas.microsoft.com/office/powerpoint/2010/main" val="3229374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
        <p:nvSpPr>
          <p:cNvPr id="4" name="Rectangle 4"/>
          <p:cNvSpPr>
            <a:spLocks noGrp="1" noChangeArrowheads="1"/>
          </p:cNvSpPr>
          <p:nvPr>
            <p:ph type="dt" sz="half" idx="10"/>
          </p:nvPr>
        </p:nvSpPr>
        <p:spPr/>
        <p:txBody>
          <a:bodyPr/>
          <a:lstStyle>
            <a:lvl1pPr>
              <a:defRPr/>
            </a:lvl1pPr>
          </a:lstStyle>
          <a:p>
            <a:pPr>
              <a:defRPr/>
            </a:pPr>
            <a:endParaRPr lang="fr-FR"/>
          </a:p>
        </p:txBody>
      </p:sp>
      <p:sp>
        <p:nvSpPr>
          <p:cNvPr id="5" name="Rectangle 5"/>
          <p:cNvSpPr>
            <a:spLocks noGrp="1" noChangeArrowheads="1"/>
          </p:cNvSpPr>
          <p:nvPr>
            <p:ph type="ftr" sz="quarter" idx="11"/>
          </p:nvPr>
        </p:nvSpPr>
        <p:spPr/>
        <p:txBody>
          <a:bodyPr/>
          <a:lstStyle>
            <a:lvl1pPr>
              <a:defRPr/>
            </a:lvl1pPr>
          </a:lstStyle>
          <a:p>
            <a:pPr>
              <a:defRPr/>
            </a:pPr>
            <a:r>
              <a:rPr lang="fr-FR" smtClean="0"/>
              <a:t>Gilbert Hénaff - 2016 </a:t>
            </a:r>
            <a:endParaRPr lang="fr-FR"/>
          </a:p>
        </p:txBody>
      </p:sp>
      <p:sp>
        <p:nvSpPr>
          <p:cNvPr id="6" name="Rectangle 6"/>
          <p:cNvSpPr>
            <a:spLocks noGrp="1" noChangeArrowheads="1"/>
          </p:cNvSpPr>
          <p:nvPr>
            <p:ph type="sldNum" sz="quarter" idx="12"/>
          </p:nvPr>
        </p:nvSpPr>
        <p:spPr/>
        <p:txBody>
          <a:bodyPr/>
          <a:lstStyle>
            <a:lvl1pPr>
              <a:defRPr/>
            </a:lvl1pPr>
          </a:lstStyle>
          <a:p>
            <a:fld id="{CE874C22-CDE5-4C50-8062-F72C02919FA3}" type="slidenum">
              <a:rPr lang="fr-FR"/>
              <a:pPr/>
              <a:t>‹N°›</a:t>
            </a:fld>
            <a:endParaRPr lang="fr-FR"/>
          </a:p>
        </p:txBody>
      </p:sp>
    </p:spTree>
    <p:extLst>
      <p:ext uri="{BB962C8B-B14F-4D97-AF65-F5344CB8AC3E}">
        <p14:creationId xmlns:p14="http://schemas.microsoft.com/office/powerpoint/2010/main" val="2375727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endParaRPr lang="fr-FR"/>
          </a:p>
        </p:txBody>
      </p:sp>
      <p:sp>
        <p:nvSpPr>
          <p:cNvPr id="6" name="Rectangle 5"/>
          <p:cNvSpPr>
            <a:spLocks noGrp="1" noChangeArrowheads="1"/>
          </p:cNvSpPr>
          <p:nvPr>
            <p:ph type="ftr" sz="quarter" idx="11"/>
          </p:nvPr>
        </p:nvSpPr>
        <p:spPr>
          <a:ln/>
        </p:spPr>
        <p:txBody>
          <a:bodyPr/>
          <a:lstStyle>
            <a:lvl1pPr>
              <a:defRPr/>
            </a:lvl1pPr>
          </a:lstStyle>
          <a:p>
            <a:pPr>
              <a:defRPr/>
            </a:pPr>
            <a:r>
              <a:rPr lang="fr-FR" smtClean="0"/>
              <a:t>Gilbert Hénaff - 2016 </a:t>
            </a:r>
            <a:endParaRPr lang="fr-FR"/>
          </a:p>
        </p:txBody>
      </p:sp>
      <p:sp>
        <p:nvSpPr>
          <p:cNvPr id="7" name="Rectangle 6"/>
          <p:cNvSpPr>
            <a:spLocks noGrp="1" noChangeArrowheads="1"/>
          </p:cNvSpPr>
          <p:nvPr>
            <p:ph type="sldNum" sz="quarter" idx="12"/>
          </p:nvPr>
        </p:nvSpPr>
        <p:spPr>
          <a:ln/>
        </p:spPr>
        <p:txBody>
          <a:bodyPr/>
          <a:lstStyle>
            <a:lvl1pPr>
              <a:defRPr/>
            </a:lvl1pPr>
          </a:lstStyle>
          <a:p>
            <a:fld id="{CB915F05-6D45-4A23-80E4-8DAB3A30635E}" type="slidenum">
              <a:rPr lang="fr-FR"/>
              <a:pPr/>
              <a:t>‹N°›</a:t>
            </a:fld>
            <a:endParaRPr lang="fr-FR"/>
          </a:p>
        </p:txBody>
      </p:sp>
    </p:spTree>
    <p:extLst>
      <p:ext uri="{BB962C8B-B14F-4D97-AF65-F5344CB8AC3E}">
        <p14:creationId xmlns:p14="http://schemas.microsoft.com/office/powerpoint/2010/main" val="3931130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4"/>
          <p:cNvSpPr>
            <a:spLocks noGrp="1" noChangeArrowheads="1"/>
          </p:cNvSpPr>
          <p:nvPr>
            <p:ph type="dt" sz="half" idx="10"/>
          </p:nvPr>
        </p:nvSpPr>
        <p:spPr>
          <a:ln/>
        </p:spPr>
        <p:txBody>
          <a:bodyPr/>
          <a:lstStyle>
            <a:lvl1pPr>
              <a:defRPr/>
            </a:lvl1pPr>
          </a:lstStyle>
          <a:p>
            <a:pPr>
              <a:defRPr/>
            </a:pPr>
            <a:endParaRPr lang="fr-FR"/>
          </a:p>
        </p:txBody>
      </p:sp>
      <p:sp>
        <p:nvSpPr>
          <p:cNvPr id="8" name="Rectangle 5"/>
          <p:cNvSpPr>
            <a:spLocks noGrp="1" noChangeArrowheads="1"/>
          </p:cNvSpPr>
          <p:nvPr>
            <p:ph type="ftr" sz="quarter" idx="11"/>
          </p:nvPr>
        </p:nvSpPr>
        <p:spPr>
          <a:ln/>
        </p:spPr>
        <p:txBody>
          <a:bodyPr/>
          <a:lstStyle>
            <a:lvl1pPr>
              <a:defRPr/>
            </a:lvl1pPr>
          </a:lstStyle>
          <a:p>
            <a:pPr>
              <a:defRPr/>
            </a:pPr>
            <a:r>
              <a:rPr lang="fr-FR" smtClean="0"/>
              <a:t>Gilbert Hénaff - 2016 </a:t>
            </a:r>
            <a:endParaRPr lang="fr-FR"/>
          </a:p>
        </p:txBody>
      </p:sp>
      <p:sp>
        <p:nvSpPr>
          <p:cNvPr id="9" name="Rectangle 6"/>
          <p:cNvSpPr>
            <a:spLocks noGrp="1" noChangeArrowheads="1"/>
          </p:cNvSpPr>
          <p:nvPr>
            <p:ph type="sldNum" sz="quarter" idx="12"/>
          </p:nvPr>
        </p:nvSpPr>
        <p:spPr>
          <a:ln/>
        </p:spPr>
        <p:txBody>
          <a:bodyPr/>
          <a:lstStyle>
            <a:lvl1pPr>
              <a:defRPr/>
            </a:lvl1pPr>
          </a:lstStyle>
          <a:p>
            <a:fld id="{0EEB7CE4-DF75-430F-A451-D457E8355B07}" type="slidenum">
              <a:rPr lang="fr-FR"/>
              <a:pPr/>
              <a:t>‹N°›</a:t>
            </a:fld>
            <a:endParaRPr lang="fr-FR"/>
          </a:p>
        </p:txBody>
      </p:sp>
    </p:spTree>
    <p:extLst>
      <p:ext uri="{BB962C8B-B14F-4D97-AF65-F5344CB8AC3E}">
        <p14:creationId xmlns:p14="http://schemas.microsoft.com/office/powerpoint/2010/main" val="2543182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4"/>
          <p:cNvSpPr>
            <a:spLocks noGrp="1" noChangeArrowheads="1"/>
          </p:cNvSpPr>
          <p:nvPr>
            <p:ph type="dt" sz="half" idx="10"/>
          </p:nvPr>
        </p:nvSpPr>
        <p:spPr/>
        <p:txBody>
          <a:bodyPr/>
          <a:lstStyle>
            <a:lvl1pPr>
              <a:defRPr/>
            </a:lvl1pPr>
          </a:lstStyle>
          <a:p>
            <a:pPr>
              <a:defRPr/>
            </a:pPr>
            <a:endParaRPr lang="fr-FR"/>
          </a:p>
        </p:txBody>
      </p:sp>
      <p:sp>
        <p:nvSpPr>
          <p:cNvPr id="4" name="Rectangle 5"/>
          <p:cNvSpPr>
            <a:spLocks noGrp="1" noChangeArrowheads="1"/>
          </p:cNvSpPr>
          <p:nvPr>
            <p:ph type="ftr" sz="quarter" idx="11"/>
          </p:nvPr>
        </p:nvSpPr>
        <p:spPr/>
        <p:txBody>
          <a:bodyPr/>
          <a:lstStyle>
            <a:lvl1pPr>
              <a:defRPr/>
            </a:lvl1pPr>
          </a:lstStyle>
          <a:p>
            <a:pPr>
              <a:defRPr/>
            </a:pPr>
            <a:r>
              <a:rPr lang="fr-FR" smtClean="0"/>
              <a:t>Gilbert Hénaff - 2016 </a:t>
            </a:r>
            <a:endParaRPr lang="fr-FR"/>
          </a:p>
        </p:txBody>
      </p:sp>
      <p:sp>
        <p:nvSpPr>
          <p:cNvPr id="5" name="Rectangle 6"/>
          <p:cNvSpPr>
            <a:spLocks noGrp="1" noChangeArrowheads="1"/>
          </p:cNvSpPr>
          <p:nvPr>
            <p:ph type="sldNum" sz="quarter" idx="12"/>
          </p:nvPr>
        </p:nvSpPr>
        <p:spPr/>
        <p:txBody>
          <a:bodyPr/>
          <a:lstStyle>
            <a:lvl1pPr>
              <a:defRPr/>
            </a:lvl1pPr>
          </a:lstStyle>
          <a:p>
            <a:fld id="{2E1D515A-3C65-40D0-9521-6510B677883D}" type="slidenum">
              <a:rPr lang="fr-FR"/>
              <a:pPr/>
              <a:t>‹N°›</a:t>
            </a:fld>
            <a:endParaRPr lang="fr-FR"/>
          </a:p>
        </p:txBody>
      </p:sp>
    </p:spTree>
    <p:extLst>
      <p:ext uri="{BB962C8B-B14F-4D97-AF65-F5344CB8AC3E}">
        <p14:creationId xmlns:p14="http://schemas.microsoft.com/office/powerpoint/2010/main" val="436085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fr-FR"/>
          </a:p>
        </p:txBody>
      </p:sp>
      <p:sp>
        <p:nvSpPr>
          <p:cNvPr id="3" name="Rectangle 5"/>
          <p:cNvSpPr>
            <a:spLocks noGrp="1" noChangeArrowheads="1"/>
          </p:cNvSpPr>
          <p:nvPr>
            <p:ph type="ftr" sz="quarter" idx="11"/>
          </p:nvPr>
        </p:nvSpPr>
        <p:spPr/>
        <p:txBody>
          <a:bodyPr/>
          <a:lstStyle>
            <a:lvl1pPr>
              <a:defRPr/>
            </a:lvl1pPr>
          </a:lstStyle>
          <a:p>
            <a:pPr>
              <a:defRPr/>
            </a:pPr>
            <a:r>
              <a:rPr lang="fr-FR" smtClean="0"/>
              <a:t>Gilbert Hénaff - 2016 </a:t>
            </a:r>
            <a:endParaRPr lang="fr-FR"/>
          </a:p>
        </p:txBody>
      </p:sp>
      <p:sp>
        <p:nvSpPr>
          <p:cNvPr id="4" name="Rectangle 6"/>
          <p:cNvSpPr>
            <a:spLocks noGrp="1" noChangeArrowheads="1"/>
          </p:cNvSpPr>
          <p:nvPr>
            <p:ph type="sldNum" sz="quarter" idx="12"/>
          </p:nvPr>
        </p:nvSpPr>
        <p:spPr/>
        <p:txBody>
          <a:bodyPr/>
          <a:lstStyle>
            <a:lvl1pPr>
              <a:defRPr/>
            </a:lvl1pPr>
          </a:lstStyle>
          <a:p>
            <a:fld id="{B65C587E-3770-4E91-9F1F-644043698268}" type="slidenum">
              <a:rPr lang="fr-FR"/>
              <a:pPr/>
              <a:t>‹N°›</a:t>
            </a:fld>
            <a:endParaRPr lang="fr-FR"/>
          </a:p>
        </p:txBody>
      </p:sp>
    </p:spTree>
    <p:extLst>
      <p:ext uri="{BB962C8B-B14F-4D97-AF65-F5344CB8AC3E}">
        <p14:creationId xmlns:p14="http://schemas.microsoft.com/office/powerpoint/2010/main" val="232934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Rectangle 4"/>
          <p:cNvSpPr>
            <a:spLocks noGrp="1" noChangeArrowheads="1"/>
          </p:cNvSpPr>
          <p:nvPr>
            <p:ph type="dt" sz="half" idx="10"/>
          </p:nvPr>
        </p:nvSpPr>
        <p:spPr/>
        <p:txBody>
          <a:bodyPr/>
          <a:lstStyle>
            <a:lvl1pPr>
              <a:defRPr/>
            </a:lvl1pPr>
          </a:lstStyle>
          <a:p>
            <a:pPr>
              <a:defRPr/>
            </a:pPr>
            <a:endParaRPr lang="fr-FR"/>
          </a:p>
        </p:txBody>
      </p:sp>
      <p:sp>
        <p:nvSpPr>
          <p:cNvPr id="6" name="Rectangle 5"/>
          <p:cNvSpPr>
            <a:spLocks noGrp="1" noChangeArrowheads="1"/>
          </p:cNvSpPr>
          <p:nvPr>
            <p:ph type="ftr" sz="quarter" idx="11"/>
          </p:nvPr>
        </p:nvSpPr>
        <p:spPr/>
        <p:txBody>
          <a:bodyPr/>
          <a:lstStyle>
            <a:lvl1pPr>
              <a:defRPr/>
            </a:lvl1pPr>
          </a:lstStyle>
          <a:p>
            <a:pPr>
              <a:defRPr/>
            </a:pPr>
            <a:r>
              <a:rPr lang="fr-FR" smtClean="0"/>
              <a:t>Gilbert Hénaff - 2016 </a:t>
            </a:r>
            <a:endParaRPr lang="fr-FR"/>
          </a:p>
        </p:txBody>
      </p:sp>
      <p:sp>
        <p:nvSpPr>
          <p:cNvPr id="7" name="Rectangle 6"/>
          <p:cNvSpPr>
            <a:spLocks noGrp="1" noChangeArrowheads="1"/>
          </p:cNvSpPr>
          <p:nvPr>
            <p:ph type="sldNum" sz="quarter" idx="12"/>
          </p:nvPr>
        </p:nvSpPr>
        <p:spPr/>
        <p:txBody>
          <a:bodyPr/>
          <a:lstStyle>
            <a:lvl1pPr>
              <a:defRPr/>
            </a:lvl1pPr>
          </a:lstStyle>
          <a:p>
            <a:fld id="{7D09921D-EED5-47CC-8128-FEBD3B7EF0F9}" type="slidenum">
              <a:rPr lang="fr-FR"/>
              <a:pPr/>
              <a:t>‹N°›</a:t>
            </a:fld>
            <a:endParaRPr lang="fr-FR"/>
          </a:p>
        </p:txBody>
      </p:sp>
    </p:spTree>
    <p:extLst>
      <p:ext uri="{BB962C8B-B14F-4D97-AF65-F5344CB8AC3E}">
        <p14:creationId xmlns:p14="http://schemas.microsoft.com/office/powerpoint/2010/main" val="109351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Rectangle 4"/>
          <p:cNvSpPr>
            <a:spLocks noGrp="1" noChangeArrowheads="1"/>
          </p:cNvSpPr>
          <p:nvPr>
            <p:ph type="dt" sz="half" idx="10"/>
          </p:nvPr>
        </p:nvSpPr>
        <p:spPr/>
        <p:txBody>
          <a:bodyPr/>
          <a:lstStyle>
            <a:lvl1pPr>
              <a:defRPr/>
            </a:lvl1pPr>
          </a:lstStyle>
          <a:p>
            <a:pPr>
              <a:defRPr/>
            </a:pPr>
            <a:endParaRPr lang="fr-FR"/>
          </a:p>
        </p:txBody>
      </p:sp>
      <p:sp>
        <p:nvSpPr>
          <p:cNvPr id="6" name="Rectangle 5"/>
          <p:cNvSpPr>
            <a:spLocks noGrp="1" noChangeArrowheads="1"/>
          </p:cNvSpPr>
          <p:nvPr>
            <p:ph type="ftr" sz="quarter" idx="11"/>
          </p:nvPr>
        </p:nvSpPr>
        <p:spPr/>
        <p:txBody>
          <a:bodyPr/>
          <a:lstStyle>
            <a:lvl1pPr>
              <a:defRPr/>
            </a:lvl1pPr>
          </a:lstStyle>
          <a:p>
            <a:pPr>
              <a:defRPr/>
            </a:pPr>
            <a:r>
              <a:rPr lang="fr-FR" smtClean="0"/>
              <a:t>Gilbert Hénaff - 2016 </a:t>
            </a:r>
            <a:endParaRPr lang="fr-FR"/>
          </a:p>
        </p:txBody>
      </p:sp>
      <p:sp>
        <p:nvSpPr>
          <p:cNvPr id="7" name="Rectangle 6"/>
          <p:cNvSpPr>
            <a:spLocks noGrp="1" noChangeArrowheads="1"/>
          </p:cNvSpPr>
          <p:nvPr>
            <p:ph type="sldNum" sz="quarter" idx="12"/>
          </p:nvPr>
        </p:nvSpPr>
        <p:spPr/>
        <p:txBody>
          <a:bodyPr/>
          <a:lstStyle>
            <a:lvl1pPr>
              <a:defRPr/>
            </a:lvl1pPr>
          </a:lstStyle>
          <a:p>
            <a:fld id="{87FF6BCE-3D1A-4DED-BE3C-6BA9C843C71E}" type="slidenum">
              <a:rPr lang="fr-FR"/>
              <a:pPr/>
              <a:t>‹N°›</a:t>
            </a:fld>
            <a:endParaRPr lang="fr-FR"/>
          </a:p>
        </p:txBody>
      </p:sp>
    </p:spTree>
    <p:extLst>
      <p:ext uri="{BB962C8B-B14F-4D97-AF65-F5344CB8AC3E}">
        <p14:creationId xmlns:p14="http://schemas.microsoft.com/office/powerpoint/2010/main" val="2121011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smtClean="0"/>
              <a:t>Cliquez pour modifier le style du titre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fr-F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1"/>
            </a:lvl1pPr>
          </a:lstStyle>
          <a:p>
            <a:pPr>
              <a:defRPr/>
            </a:pPr>
            <a:r>
              <a:rPr lang="fr-FR" smtClean="0"/>
              <a:t>Gilbert Hénaff - 2016 </a:t>
            </a:r>
            <a:endParaRPr lang="fr-F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lvl1pPr>
          </a:lstStyle>
          <a:p>
            <a:fld id="{B1716E24-3B41-4E1C-89D0-0DCF68929816}" type="slidenum">
              <a:rPr lang="fr-FR"/>
              <a:pPr/>
              <a:t>‹N°›</a:t>
            </a:fld>
            <a:endParaRPr lang="fr-FR"/>
          </a:p>
        </p:txBody>
      </p:sp>
      <p:pic>
        <p:nvPicPr>
          <p:cNvPr id="1031" name="Picture 2" descr="Logo ISAE ENSMA.jp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79388" y="6092825"/>
            <a:ext cx="990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9" r:id="rId1"/>
    <p:sldLayoutId id="2147483760" r:id="rId2"/>
    <p:sldLayoutId id="2147483763" r:id="rId3"/>
    <p:sldLayoutId id="2147483761" r:id="rId4"/>
    <p:sldLayoutId id="2147483762"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hf hdr="0" dt="0"/>
  <p:txStyles>
    <p:title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Century Gothic" pitchFamily="34" charset="0"/>
        </a:defRPr>
      </a:lvl2pPr>
      <a:lvl3pPr algn="ctr" rtl="0" eaLnBrk="0" fontAlgn="base" hangingPunct="0">
        <a:spcBef>
          <a:spcPct val="0"/>
        </a:spcBef>
        <a:spcAft>
          <a:spcPct val="0"/>
        </a:spcAft>
        <a:defRPr sz="2800" b="1">
          <a:solidFill>
            <a:schemeClr val="tx2"/>
          </a:solidFill>
          <a:latin typeface="Century Gothic" pitchFamily="34" charset="0"/>
        </a:defRPr>
      </a:lvl3pPr>
      <a:lvl4pPr algn="ctr" rtl="0" eaLnBrk="0" fontAlgn="base" hangingPunct="0">
        <a:spcBef>
          <a:spcPct val="0"/>
        </a:spcBef>
        <a:spcAft>
          <a:spcPct val="0"/>
        </a:spcAft>
        <a:defRPr sz="2800" b="1">
          <a:solidFill>
            <a:schemeClr val="tx2"/>
          </a:solidFill>
          <a:latin typeface="Century Gothic" pitchFamily="34" charset="0"/>
        </a:defRPr>
      </a:lvl4pPr>
      <a:lvl5pPr algn="ctr" rtl="0" eaLnBrk="0" fontAlgn="base" hangingPunct="0">
        <a:spcBef>
          <a:spcPct val="0"/>
        </a:spcBef>
        <a:spcAft>
          <a:spcPct val="0"/>
        </a:spcAft>
        <a:defRPr sz="2800" b="1">
          <a:solidFill>
            <a:schemeClr val="tx2"/>
          </a:solidFill>
          <a:latin typeface="Century Gothic" pitchFamily="34" charset="0"/>
        </a:defRPr>
      </a:lvl5pPr>
      <a:lvl6pPr marL="457200" algn="ctr" rtl="0" fontAlgn="base">
        <a:spcBef>
          <a:spcPct val="0"/>
        </a:spcBef>
        <a:spcAft>
          <a:spcPct val="0"/>
        </a:spcAft>
        <a:defRPr sz="2800" b="1">
          <a:solidFill>
            <a:schemeClr val="tx2"/>
          </a:solidFill>
          <a:latin typeface="Century Gothic" pitchFamily="34" charset="0"/>
        </a:defRPr>
      </a:lvl6pPr>
      <a:lvl7pPr marL="914400" algn="ctr" rtl="0" fontAlgn="base">
        <a:spcBef>
          <a:spcPct val="0"/>
        </a:spcBef>
        <a:spcAft>
          <a:spcPct val="0"/>
        </a:spcAft>
        <a:defRPr sz="2800" b="1">
          <a:solidFill>
            <a:schemeClr val="tx2"/>
          </a:solidFill>
          <a:latin typeface="Century Gothic" pitchFamily="34" charset="0"/>
        </a:defRPr>
      </a:lvl7pPr>
      <a:lvl8pPr marL="1371600" algn="ctr" rtl="0" fontAlgn="base">
        <a:spcBef>
          <a:spcPct val="0"/>
        </a:spcBef>
        <a:spcAft>
          <a:spcPct val="0"/>
        </a:spcAft>
        <a:defRPr sz="2800" b="1">
          <a:solidFill>
            <a:schemeClr val="tx2"/>
          </a:solidFill>
          <a:latin typeface="Century Gothic" pitchFamily="34" charset="0"/>
        </a:defRPr>
      </a:lvl8pPr>
      <a:lvl9pPr marL="1828800" algn="ctr" rtl="0" fontAlgn="base">
        <a:spcBef>
          <a:spcPct val="0"/>
        </a:spcBef>
        <a:spcAft>
          <a:spcPct val="0"/>
        </a:spcAft>
        <a:defRPr sz="2800" b="1">
          <a:solidFill>
            <a:schemeClr val="tx2"/>
          </a:solidFill>
          <a:latin typeface="Century Gothic"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19.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8.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3.w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5.wmf"/><Relationship Id="rId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0.wmf"/><Relationship Id="rId4"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32.wmf"/><Relationship Id="rId4"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image" Target="../media/image3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35.wmf"/></Relationships>
</file>

<file path=ppt/slides/_rels/slide3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slideLayout" Target="../slideLayouts/slideLayout13.xml"/><Relationship Id="rId1" Type="http://schemas.openxmlformats.org/officeDocument/2006/relationships/vmlDrawing" Target="../drawings/vmlDrawing12.vml"/><Relationship Id="rId5" Type="http://schemas.openxmlformats.org/officeDocument/2006/relationships/image" Target="../media/image36.wmf"/><Relationship Id="rId4"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40.wmf"/><Relationship Id="rId5" Type="http://schemas.openxmlformats.org/officeDocument/2006/relationships/oleObject" Target="../embeddings/oleObject15.bin"/><Relationship Id="rId4" Type="http://schemas.openxmlformats.org/officeDocument/2006/relationships/image" Target="../media/image39.wmf"/></Relationships>
</file>

<file path=ppt/slides/_rels/slide34.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43.wmf"/><Relationship Id="rId5" Type="http://schemas.openxmlformats.org/officeDocument/2006/relationships/oleObject" Target="../embeddings/oleObject18.bin"/><Relationship Id="rId4" Type="http://schemas.openxmlformats.org/officeDocument/2006/relationships/image" Target="../media/image42.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6.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8.png"/><Relationship Id="rId4" Type="http://schemas.openxmlformats.org/officeDocument/2006/relationships/image" Target="../media/image47.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slideLayout" Target="../slideLayouts/slideLayout2.xml"/><Relationship Id="rId4" Type="http://schemas.openxmlformats.org/officeDocument/2006/relationships/image" Target="../media/image55.wmf"/></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223.photobucket.com/albums/dd188/bulkers/T2-tankers/T2-Tankers-2/?action=view&amp;current=PONAGANSET.jpg"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image" Target="../media/image6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75.wmf"/><Relationship Id="rId3" Type="http://schemas.openxmlformats.org/officeDocument/2006/relationships/oleObject" Target="../embeddings/oleObject23.bin"/><Relationship Id="rId7" Type="http://schemas.openxmlformats.org/officeDocument/2006/relationships/image" Target="../media/image72.wmf"/><Relationship Id="rId12" Type="http://schemas.openxmlformats.org/officeDocument/2006/relationships/oleObject" Target="../embeddings/oleObject27.bin"/><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oleObject" Target="../embeddings/oleObject24.bin"/><Relationship Id="rId11" Type="http://schemas.openxmlformats.org/officeDocument/2006/relationships/image" Target="../media/image74.wmf"/><Relationship Id="rId5" Type="http://schemas.openxmlformats.org/officeDocument/2006/relationships/image" Target="../media/image76.wmf"/><Relationship Id="rId10" Type="http://schemas.openxmlformats.org/officeDocument/2006/relationships/oleObject" Target="../embeddings/oleObject26.bin"/><Relationship Id="rId4" Type="http://schemas.openxmlformats.org/officeDocument/2006/relationships/image" Target="../media/image71.wmf"/><Relationship Id="rId9" Type="http://schemas.openxmlformats.org/officeDocument/2006/relationships/image" Target="../media/image73.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3.xml"/><Relationship Id="rId1" Type="http://schemas.openxmlformats.org/officeDocument/2006/relationships/vmlDrawing" Target="../drawings/vmlDrawing19.vml"/><Relationship Id="rId5" Type="http://schemas.openxmlformats.org/officeDocument/2006/relationships/image" Target="../media/image78.wmf"/><Relationship Id="rId4" Type="http://schemas.openxmlformats.org/officeDocument/2006/relationships/image" Target="../media/image77.wmf"/></Relationships>
</file>

<file path=ppt/slides/_rels/slide63.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1126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0DBB5B20-60CF-43D8-A67C-D5A0AB2D84D7}" type="slidenum">
              <a:rPr lang="fr-FR" sz="1400"/>
              <a:pPr eaLnBrk="1" hangingPunct="1"/>
              <a:t>1</a:t>
            </a:fld>
            <a:endParaRPr lang="fr-FR" sz="1400"/>
          </a:p>
        </p:txBody>
      </p:sp>
      <p:sp>
        <p:nvSpPr>
          <p:cNvPr id="11268" name="Rectangle 2"/>
          <p:cNvSpPr>
            <a:spLocks noGrp="1" noChangeArrowheads="1"/>
          </p:cNvSpPr>
          <p:nvPr>
            <p:ph type="ctrTitle"/>
          </p:nvPr>
        </p:nvSpPr>
        <p:spPr/>
        <p:txBody>
          <a:bodyPr/>
          <a:lstStyle/>
          <a:p>
            <a:pPr eaLnBrk="1" hangingPunct="1"/>
            <a:r>
              <a:rPr lang="fr-FR" smtClean="0"/>
              <a:t>Micromechanisms of Fracture</a:t>
            </a:r>
          </a:p>
        </p:txBody>
      </p:sp>
      <p:sp>
        <p:nvSpPr>
          <p:cNvPr id="11269" name="Rectangle 3"/>
          <p:cNvSpPr>
            <a:spLocks noGrp="1" noChangeArrowheads="1"/>
          </p:cNvSpPr>
          <p:nvPr>
            <p:ph type="subTitle" idx="1"/>
          </p:nvPr>
        </p:nvSpPr>
        <p:spPr/>
        <p:txBody>
          <a:bodyPr/>
          <a:lstStyle/>
          <a:p>
            <a:pPr eaLnBrk="1" hangingPunct="1"/>
            <a:endParaRPr lang="fr-FR"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0483"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DD643813-5419-44BD-B5C8-FD6AFE812DAF}" type="slidenum">
              <a:rPr lang="fr-FR" sz="1400"/>
              <a:pPr eaLnBrk="1" hangingPunct="1"/>
              <a:t>10</a:t>
            </a:fld>
            <a:endParaRPr lang="fr-FR" sz="1400"/>
          </a:p>
        </p:txBody>
      </p:sp>
      <p:sp>
        <p:nvSpPr>
          <p:cNvPr id="20484" name="Rectangle 4"/>
          <p:cNvSpPr>
            <a:spLocks noGrp="1" noChangeArrowheads="1"/>
          </p:cNvSpPr>
          <p:nvPr>
            <p:ph type="ctrTitle"/>
          </p:nvPr>
        </p:nvSpPr>
        <p:spPr/>
        <p:txBody>
          <a:bodyPr/>
          <a:lstStyle/>
          <a:p>
            <a:pPr eaLnBrk="1" hangingPunct="1"/>
            <a:r>
              <a:rPr lang="fr-FR" sz="3200" smtClean="0"/>
              <a:t>Brittle Fracture</a:t>
            </a:r>
          </a:p>
        </p:txBody>
      </p:sp>
      <p:sp>
        <p:nvSpPr>
          <p:cNvPr id="20485" name="Rectangle 5"/>
          <p:cNvSpPr>
            <a:spLocks noGrp="1" noChangeArrowheads="1"/>
          </p:cNvSpPr>
          <p:nvPr>
            <p:ph type="subTitle" idx="1"/>
          </p:nvPr>
        </p:nvSpPr>
        <p:spPr/>
        <p:txBody>
          <a:bodyPr/>
          <a:lstStyle/>
          <a:p>
            <a:pPr eaLnBrk="1" hangingPunct="1"/>
            <a:endParaRPr lang="fr-FR"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150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41870CAF-C566-4E95-A883-B03B5C87C792}" type="slidenum">
              <a:rPr lang="fr-FR" sz="1400"/>
              <a:pPr eaLnBrk="1" hangingPunct="1"/>
              <a:t>11</a:t>
            </a:fld>
            <a:endParaRPr lang="fr-FR" sz="1400"/>
          </a:p>
        </p:txBody>
      </p:sp>
      <p:sp>
        <p:nvSpPr>
          <p:cNvPr id="21508" name="Rectangle 2"/>
          <p:cNvSpPr>
            <a:spLocks noGrp="1" noChangeArrowheads="1"/>
          </p:cNvSpPr>
          <p:nvPr>
            <p:ph type="title"/>
          </p:nvPr>
        </p:nvSpPr>
        <p:spPr/>
        <p:txBody>
          <a:bodyPr/>
          <a:lstStyle/>
          <a:p>
            <a:pPr eaLnBrk="1" hangingPunct="1"/>
            <a:r>
              <a:rPr lang="fr-FR" smtClean="0"/>
              <a:t>Introduction</a:t>
            </a:r>
          </a:p>
        </p:txBody>
      </p:sp>
      <p:sp>
        <p:nvSpPr>
          <p:cNvPr id="21509" name="Rectangle 3"/>
          <p:cNvSpPr>
            <a:spLocks noGrp="1" noChangeArrowheads="1"/>
          </p:cNvSpPr>
          <p:nvPr>
            <p:ph type="body" idx="1"/>
          </p:nvPr>
        </p:nvSpPr>
        <p:spPr>
          <a:xfrm>
            <a:off x="539750" y="1125538"/>
            <a:ext cx="8229600" cy="4525962"/>
          </a:xfrm>
        </p:spPr>
        <p:txBody>
          <a:bodyPr/>
          <a:lstStyle/>
          <a:p>
            <a:pPr eaLnBrk="1" hangingPunct="1"/>
            <a:r>
              <a:rPr lang="fr-FR" smtClean="0"/>
              <a:t>fcc metals: cross slip </a:t>
            </a:r>
            <a:r>
              <a:rPr lang="fr-FR"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fr-FR" smtClean="0">
                <a:ea typeface="Arial Unicode MS" panose="020B0604020202020204" pitchFamily="34" charset="-128"/>
                <a:cs typeface="Arial Unicode MS" panose="020B0604020202020204" pitchFamily="34" charset="-128"/>
              </a:rPr>
              <a:t>(more or less)</a:t>
            </a:r>
            <a:r>
              <a:rPr lang="fr-FR"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fr-FR" smtClean="0">
                <a:ea typeface="Arial Unicode MS" panose="020B0604020202020204" pitchFamily="34" charset="-128"/>
                <a:cs typeface="Arial Unicode MS" panose="020B0604020202020204" pitchFamily="34" charset="-128"/>
              </a:rPr>
              <a:t>ductile fracture at any temperature</a:t>
            </a:r>
          </a:p>
          <a:p>
            <a:pPr eaLnBrk="1" hangingPunct="1"/>
            <a:r>
              <a:rPr lang="fr-FR" smtClean="0">
                <a:ea typeface="Arial Unicode MS" panose="020B0604020202020204" pitchFamily="34" charset="-128"/>
                <a:cs typeface="Arial Unicode MS" panose="020B0604020202020204" pitchFamily="34" charset="-128"/>
              </a:rPr>
              <a:t>cc and hc metals: cleavage fracture at low temperatures (limited number of slip systems)</a:t>
            </a:r>
          </a:p>
          <a:p>
            <a:pPr eaLnBrk="1" hangingPunct="1"/>
            <a:r>
              <a:rPr lang="fr-FR" smtClean="0">
                <a:ea typeface="Arial Unicode MS" panose="020B0604020202020204" pitchFamily="34" charset="-128"/>
                <a:cs typeface="Arial Unicode MS" panose="020B0604020202020204" pitchFamily="34" charset="-128"/>
              </a:rPr>
              <a:t>Intergranular fracture: presence of segregated species along grain boundaries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2531"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4E07AFE4-16E2-4F03-ACB6-5F6CF6A404A8}" type="slidenum">
              <a:rPr lang="fr-FR" sz="1400"/>
              <a:pPr eaLnBrk="1" hangingPunct="1"/>
              <a:t>12</a:t>
            </a:fld>
            <a:endParaRPr lang="fr-FR" sz="1400"/>
          </a:p>
        </p:txBody>
      </p:sp>
      <p:sp>
        <p:nvSpPr>
          <p:cNvPr id="22532" name="Rectangle 2"/>
          <p:cNvSpPr>
            <a:spLocks noGrp="1" noChangeArrowheads="1"/>
          </p:cNvSpPr>
          <p:nvPr>
            <p:ph type="title"/>
          </p:nvPr>
        </p:nvSpPr>
        <p:spPr/>
        <p:txBody>
          <a:bodyPr/>
          <a:lstStyle/>
          <a:p>
            <a:pPr eaLnBrk="1" hangingPunct="1"/>
            <a:r>
              <a:rPr lang="fr-FR" smtClean="0"/>
              <a:t>Cleavage (1)</a:t>
            </a:r>
          </a:p>
        </p:txBody>
      </p:sp>
      <p:sp>
        <p:nvSpPr>
          <p:cNvPr id="22533" name="Rectangle 3"/>
          <p:cNvSpPr>
            <a:spLocks noGrp="1" noChangeArrowheads="1"/>
          </p:cNvSpPr>
          <p:nvPr>
            <p:ph type="body" idx="1"/>
          </p:nvPr>
        </p:nvSpPr>
        <p:spPr/>
        <p:txBody>
          <a:bodyPr/>
          <a:lstStyle/>
          <a:p>
            <a:pPr eaLnBrk="1" hangingPunct="1"/>
            <a:r>
              <a:rPr lang="fr-FR" smtClean="0"/>
              <a:t>Cleavage fracture along {100} planes in cc, {0001} planes in hc</a:t>
            </a:r>
          </a:p>
          <a:p>
            <a:pPr eaLnBrk="1" hangingPunct="1">
              <a:buFontTx/>
              <a:buNone/>
            </a:pPr>
            <a:endParaRPr lang="fr-FR" smtClean="0"/>
          </a:p>
          <a:p>
            <a:pPr eaLnBrk="1" hangingPunct="1"/>
            <a:r>
              <a:rPr lang="fr-FR" smtClean="0"/>
              <a:t>Propagation perpendicular to the direction of the maximum principal stress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355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1405CEC-CACC-4B6E-B9B4-CAE2C7A1BA80}" type="slidenum">
              <a:rPr lang="fr-FR" sz="1400"/>
              <a:pPr eaLnBrk="1" hangingPunct="1"/>
              <a:t>13</a:t>
            </a:fld>
            <a:endParaRPr lang="fr-FR" sz="1400"/>
          </a:p>
        </p:txBody>
      </p:sp>
      <p:sp>
        <p:nvSpPr>
          <p:cNvPr id="23556" name="Rectangle 2"/>
          <p:cNvSpPr>
            <a:spLocks noGrp="1" noChangeArrowheads="1"/>
          </p:cNvSpPr>
          <p:nvPr>
            <p:ph type="title"/>
          </p:nvPr>
        </p:nvSpPr>
        <p:spPr/>
        <p:txBody>
          <a:bodyPr/>
          <a:lstStyle/>
          <a:p>
            <a:pPr eaLnBrk="1" hangingPunct="1"/>
            <a:r>
              <a:rPr lang="fr-FR" smtClean="0"/>
              <a:t>Fractographic observation of britle fracture by cleavage</a:t>
            </a:r>
          </a:p>
        </p:txBody>
      </p:sp>
      <p:sp>
        <p:nvSpPr>
          <p:cNvPr id="23557" name="Text Box 5"/>
          <p:cNvSpPr txBox="1">
            <a:spLocks noChangeArrowheads="1"/>
          </p:cNvSpPr>
          <p:nvPr/>
        </p:nvSpPr>
        <p:spPr bwMode="auto">
          <a:xfrm>
            <a:off x="395288" y="1341438"/>
            <a:ext cx="4332287"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The process of cleavage fracture</a:t>
            </a:r>
          </a:p>
          <a:p>
            <a:pPr eaLnBrk="1" hangingPunct="1"/>
            <a:r>
              <a:rPr lang="fr-FR" sz="2000"/>
              <a:t>consists of three steps:</a:t>
            </a:r>
          </a:p>
          <a:p>
            <a:pPr eaLnBrk="1" hangingPunct="1"/>
            <a:r>
              <a:rPr lang="fr-FR" sz="2000"/>
              <a:t>1) Plastic deformation to produce</a:t>
            </a:r>
          </a:p>
          <a:p>
            <a:pPr eaLnBrk="1" hangingPunct="1"/>
            <a:r>
              <a:rPr lang="fr-FR" sz="2000"/>
              <a:t>dislocation pile-ups.</a:t>
            </a:r>
          </a:p>
          <a:p>
            <a:pPr eaLnBrk="1" hangingPunct="1"/>
            <a:r>
              <a:rPr lang="fr-FR" sz="2000"/>
              <a:t>2) Crack initiation.</a:t>
            </a:r>
          </a:p>
          <a:p>
            <a:pPr eaLnBrk="1" hangingPunct="1"/>
            <a:r>
              <a:rPr lang="fr-FR" sz="2000"/>
              <a:t>3) Crack propagation to failure.</a:t>
            </a:r>
          </a:p>
          <a:p>
            <a:pPr eaLnBrk="1" hangingPunct="1"/>
            <a:endParaRPr lang="fr-FR" sz="2000"/>
          </a:p>
          <a:p>
            <a:pPr eaLnBrk="1" hangingPunct="1"/>
            <a:r>
              <a:rPr lang="fr-FR" sz="2000"/>
              <a:t>Distinct characteristics of brittle:</a:t>
            </a:r>
          </a:p>
          <a:p>
            <a:pPr eaLnBrk="1" hangingPunct="1"/>
            <a:r>
              <a:rPr lang="fr-FR" sz="2000"/>
              <a:t>1) The absence of gross plastic</a:t>
            </a:r>
          </a:p>
          <a:p>
            <a:pPr eaLnBrk="1" hangingPunct="1"/>
            <a:r>
              <a:rPr lang="fr-FR" sz="2000"/>
              <a:t>deformation.</a:t>
            </a:r>
          </a:p>
          <a:p>
            <a:pPr eaLnBrk="1" hangingPunct="1"/>
            <a:r>
              <a:rPr lang="fr-FR" sz="2000"/>
              <a:t>2) Grainy or faceted texture.</a:t>
            </a:r>
          </a:p>
          <a:p>
            <a:pPr eaLnBrk="1" hangingPunct="1"/>
            <a:r>
              <a:rPr lang="fr-FR" sz="2000"/>
              <a:t>3) River marking or stress lines.</a:t>
            </a:r>
          </a:p>
        </p:txBody>
      </p:sp>
      <p:pic>
        <p:nvPicPr>
          <p:cNvPr id="23558" name="Picture 6"/>
          <p:cNvPicPr>
            <a:picLocks noChangeAspect="1" noChangeArrowheads="1"/>
          </p:cNvPicPr>
          <p:nvPr/>
        </p:nvPicPr>
        <p:blipFill>
          <a:blip r:embed="rId2">
            <a:extLst>
              <a:ext uri="{28A0092B-C50C-407E-A947-70E740481C1C}">
                <a14:useLocalDpi xmlns:a14="http://schemas.microsoft.com/office/drawing/2010/main" val="0"/>
              </a:ext>
            </a:extLst>
          </a:blip>
          <a:srcRect l="3944" r="3641"/>
          <a:stretch>
            <a:fillRect/>
          </a:stretch>
        </p:blipFill>
        <p:spPr bwMode="auto">
          <a:xfrm>
            <a:off x="4932363" y="1628775"/>
            <a:ext cx="3816350" cy="381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9" name="Rectangle 7"/>
          <p:cNvSpPr>
            <a:spLocks noChangeArrowheads="1"/>
          </p:cNvSpPr>
          <p:nvPr/>
        </p:nvSpPr>
        <p:spPr bwMode="auto">
          <a:xfrm>
            <a:off x="5435600" y="5516563"/>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a:t>Brittle fracture indicating the origin of the crack and crack propagation path</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4579"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113D0DB-662A-4067-B0D5-C1099FF04BFD}" type="slidenum">
              <a:rPr lang="fr-FR" sz="1400"/>
              <a:pPr eaLnBrk="1" hangingPunct="1"/>
              <a:t>14</a:t>
            </a:fld>
            <a:endParaRPr lang="fr-FR" sz="1400"/>
          </a:p>
        </p:txBody>
      </p:sp>
      <p:sp>
        <p:nvSpPr>
          <p:cNvPr id="24580" name="Rectangle 2"/>
          <p:cNvSpPr>
            <a:spLocks noGrp="1" noChangeArrowheads="1"/>
          </p:cNvSpPr>
          <p:nvPr>
            <p:ph type="title"/>
          </p:nvPr>
        </p:nvSpPr>
        <p:spPr/>
        <p:txBody>
          <a:bodyPr/>
          <a:lstStyle/>
          <a:p>
            <a:pPr eaLnBrk="1" hangingPunct="1"/>
            <a:r>
              <a:rPr lang="fr-FR" smtClean="0"/>
              <a:t>Cleavage fracture surface</a:t>
            </a:r>
          </a:p>
        </p:txBody>
      </p:sp>
      <p:sp>
        <p:nvSpPr>
          <p:cNvPr id="24581" name="Text Box 5"/>
          <p:cNvSpPr txBox="1">
            <a:spLocks noChangeArrowheads="1"/>
          </p:cNvSpPr>
          <p:nvPr/>
        </p:nvSpPr>
        <p:spPr bwMode="auto">
          <a:xfrm>
            <a:off x="250825" y="908050"/>
            <a:ext cx="50419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 Cleavage fracture surface is</a:t>
            </a:r>
          </a:p>
          <a:p>
            <a:pPr eaLnBrk="1" hangingPunct="1"/>
            <a:r>
              <a:rPr lang="fr-FR" sz="2000"/>
              <a:t>characterised by flat facets (with a size similar to the grain size).</a:t>
            </a:r>
          </a:p>
          <a:p>
            <a:pPr eaLnBrk="1" hangingPunct="1"/>
            <a:endParaRPr lang="fr-FR" sz="2000"/>
          </a:p>
          <a:p>
            <a:pPr eaLnBrk="1" hangingPunct="1">
              <a:buFontTx/>
              <a:buChar char="•"/>
            </a:pPr>
            <a:r>
              <a:rPr lang="fr-FR" sz="2000"/>
              <a:t> The most favorable cleavage plane in an adjacent grain differs by a tilt or a twist angle.</a:t>
            </a:r>
          </a:p>
          <a:p>
            <a:pPr eaLnBrk="1" hangingPunct="1"/>
            <a:endParaRPr lang="fr-FR" sz="2000"/>
          </a:p>
          <a:p>
            <a:pPr eaLnBrk="1" hangingPunct="1"/>
            <a:r>
              <a:rPr lang="fr-FR" sz="2000"/>
              <a:t>• River lines or the stress lines are steps</a:t>
            </a:r>
          </a:p>
          <a:p>
            <a:pPr eaLnBrk="1" hangingPunct="1"/>
            <a:r>
              <a:rPr lang="fr-FR" sz="2000"/>
              <a:t>between cleavage on parallel planes and always converge in the direction of local crack propagation.</a:t>
            </a:r>
          </a:p>
        </p:txBody>
      </p:sp>
      <p:pic>
        <p:nvPicPr>
          <p:cNvPr id="2458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1052513"/>
            <a:ext cx="3303588"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52963"/>
            <a:ext cx="4032250" cy="147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5738" y="4581525"/>
            <a:ext cx="2303462"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788" y="3933825"/>
            <a:ext cx="2665412"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5603"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1FC21B96-4766-4E36-A2D9-989136F4862C}" type="slidenum">
              <a:rPr lang="fr-FR" sz="1400"/>
              <a:pPr eaLnBrk="1" hangingPunct="1"/>
              <a:t>15</a:t>
            </a:fld>
            <a:endParaRPr lang="fr-FR" sz="1400"/>
          </a:p>
        </p:txBody>
      </p:sp>
      <p:sp>
        <p:nvSpPr>
          <p:cNvPr id="25604" name="Rectangle 2"/>
          <p:cNvSpPr>
            <a:spLocks noGrp="1" noChangeArrowheads="1"/>
          </p:cNvSpPr>
          <p:nvPr>
            <p:ph type="title"/>
          </p:nvPr>
        </p:nvSpPr>
        <p:spPr/>
        <p:txBody>
          <a:bodyPr/>
          <a:lstStyle/>
          <a:p>
            <a:pPr eaLnBrk="1" hangingPunct="1"/>
            <a:r>
              <a:rPr lang="fr-FR" smtClean="0"/>
              <a:t>Crack initiation from particles in</a:t>
            </a:r>
            <a:br>
              <a:rPr lang="fr-FR" smtClean="0"/>
            </a:br>
            <a:r>
              <a:rPr lang="fr-FR" smtClean="0"/>
              <a:t>cleavage fracture</a:t>
            </a:r>
          </a:p>
        </p:txBody>
      </p:sp>
      <p:sp>
        <p:nvSpPr>
          <p:cNvPr id="25605" name="Rectangle 3"/>
          <p:cNvSpPr>
            <a:spLocks noGrp="1" noChangeArrowheads="1"/>
          </p:cNvSpPr>
          <p:nvPr>
            <p:ph type="body" idx="1"/>
          </p:nvPr>
        </p:nvSpPr>
        <p:spPr>
          <a:xfrm>
            <a:off x="4716463" y="3213100"/>
            <a:ext cx="4186237" cy="3095625"/>
          </a:xfrm>
        </p:spPr>
        <p:txBody>
          <a:bodyPr/>
          <a:lstStyle/>
          <a:p>
            <a:pPr eaLnBrk="1" hangingPunct="1">
              <a:lnSpc>
                <a:spcPct val="80000"/>
              </a:lnSpc>
            </a:pPr>
            <a:r>
              <a:rPr lang="fr-FR" sz="2000" smtClean="0"/>
              <a:t>Inclusions, porosity, second phase particles or precipitates are preferential sites (stress raiser)for cleavage initiation.</a:t>
            </a:r>
          </a:p>
          <a:p>
            <a:pPr eaLnBrk="1" hangingPunct="1">
              <a:lnSpc>
                <a:spcPct val="80000"/>
              </a:lnSpc>
            </a:pPr>
            <a:r>
              <a:rPr lang="fr-FR" sz="2000" smtClean="0"/>
              <a:t>Fracture occurs along the crystallographic planes.</a:t>
            </a:r>
          </a:p>
          <a:p>
            <a:pPr eaLnBrk="1" hangingPunct="1">
              <a:lnSpc>
                <a:spcPct val="80000"/>
              </a:lnSpc>
            </a:pPr>
            <a:r>
              <a:rPr lang="fr-FR" sz="2000" smtClean="0"/>
              <a:t>The direction of the river pattern represents the direction of the crack propagation.</a:t>
            </a:r>
          </a:p>
        </p:txBody>
      </p:sp>
      <p:pic>
        <p:nvPicPr>
          <p:cNvPr id="256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412875"/>
            <a:ext cx="4294187" cy="448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7" name="AutoShape 5"/>
          <p:cNvSpPr>
            <a:spLocks noChangeArrowheads="1"/>
          </p:cNvSpPr>
          <p:nvPr/>
        </p:nvSpPr>
        <p:spPr bwMode="auto">
          <a:xfrm>
            <a:off x="3851275" y="1844675"/>
            <a:ext cx="1585913" cy="7937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pic>
        <p:nvPicPr>
          <p:cNvPr id="25608" name="Picture 6"/>
          <p:cNvPicPr>
            <a:picLocks noChangeAspect="1" noChangeArrowheads="1"/>
          </p:cNvPicPr>
          <p:nvPr/>
        </p:nvPicPr>
        <p:blipFill>
          <a:blip r:embed="rId3">
            <a:extLst>
              <a:ext uri="{28A0092B-C50C-407E-A947-70E740481C1C}">
                <a14:useLocalDpi xmlns:a14="http://schemas.microsoft.com/office/drawing/2010/main" val="0"/>
              </a:ext>
            </a:extLst>
          </a:blip>
          <a:srcRect b="2156"/>
          <a:stretch>
            <a:fillRect/>
          </a:stretch>
        </p:blipFill>
        <p:spPr bwMode="auto">
          <a:xfrm>
            <a:off x="5580063" y="1125538"/>
            <a:ext cx="2663825"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662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2030B98E-A4E8-4B84-B9AA-2947AC206410}" type="slidenum">
              <a:rPr lang="fr-FR" sz="1400"/>
              <a:pPr eaLnBrk="1" hangingPunct="1"/>
              <a:t>16</a:t>
            </a:fld>
            <a:endParaRPr lang="fr-FR" sz="1400"/>
          </a:p>
        </p:txBody>
      </p:sp>
      <p:sp>
        <p:nvSpPr>
          <p:cNvPr id="26628" name="Rectangle 2"/>
          <p:cNvSpPr>
            <a:spLocks noGrp="1" noChangeArrowheads="1"/>
          </p:cNvSpPr>
          <p:nvPr>
            <p:ph type="title"/>
          </p:nvPr>
        </p:nvSpPr>
        <p:spPr>
          <a:xfrm>
            <a:off x="468313" y="-242888"/>
            <a:ext cx="8229600" cy="1143001"/>
          </a:xfrm>
        </p:spPr>
        <p:txBody>
          <a:bodyPr/>
          <a:lstStyle/>
          <a:p>
            <a:pPr eaLnBrk="1" hangingPunct="1"/>
            <a:r>
              <a:rPr lang="fr-FR" smtClean="0"/>
              <a:t>Microstructural barriers</a:t>
            </a:r>
          </a:p>
        </p:txBody>
      </p:sp>
      <p:grpSp>
        <p:nvGrpSpPr>
          <p:cNvPr id="26629" name="Group 9"/>
          <p:cNvGrpSpPr>
            <a:grpSpLocks/>
          </p:cNvGrpSpPr>
          <p:nvPr/>
        </p:nvGrpSpPr>
        <p:grpSpPr bwMode="auto">
          <a:xfrm>
            <a:off x="684213" y="692150"/>
            <a:ext cx="7510462" cy="2366963"/>
            <a:chOff x="249" y="754"/>
            <a:chExt cx="5184" cy="1705"/>
          </a:xfrm>
        </p:grpSpPr>
        <p:pic>
          <p:nvPicPr>
            <p:cNvPr id="26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754"/>
              <a:ext cx="5184"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7" name="Text Box 6"/>
            <p:cNvSpPr txBox="1">
              <a:spLocks noChangeArrowheads="1"/>
            </p:cNvSpPr>
            <p:nvPr/>
          </p:nvSpPr>
          <p:spPr bwMode="auto">
            <a:xfrm>
              <a:off x="476" y="1888"/>
              <a:ext cx="2313"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400" b="1"/>
                <a:t>Initiation on second phase particle</a:t>
              </a:r>
            </a:p>
          </p:txBody>
        </p:sp>
        <p:sp>
          <p:nvSpPr>
            <p:cNvPr id="26638" name="Text Box 7"/>
            <p:cNvSpPr txBox="1">
              <a:spLocks noChangeArrowheads="1"/>
            </p:cNvSpPr>
            <p:nvPr/>
          </p:nvSpPr>
          <p:spPr bwMode="auto">
            <a:xfrm>
              <a:off x="2925" y="1933"/>
              <a:ext cx="1180" cy="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400" b="1"/>
                <a:t>Propagation within a ferrite grain</a:t>
              </a:r>
            </a:p>
          </p:txBody>
        </p:sp>
        <p:sp>
          <p:nvSpPr>
            <p:cNvPr id="26639" name="Text Box 8"/>
            <p:cNvSpPr txBox="1">
              <a:spLocks noChangeArrowheads="1"/>
            </p:cNvSpPr>
            <p:nvPr/>
          </p:nvSpPr>
          <p:spPr bwMode="auto">
            <a:xfrm>
              <a:off x="4150" y="1933"/>
              <a:ext cx="1180" cy="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400" b="1"/>
                <a:t>Crossing of grain boundaries</a:t>
              </a:r>
            </a:p>
          </p:txBody>
        </p:sp>
      </p:grpSp>
      <p:grpSp>
        <p:nvGrpSpPr>
          <p:cNvPr id="26630" name="Group 13"/>
          <p:cNvGrpSpPr>
            <a:grpSpLocks/>
          </p:cNvGrpSpPr>
          <p:nvPr/>
        </p:nvGrpSpPr>
        <p:grpSpPr bwMode="auto">
          <a:xfrm>
            <a:off x="1116013" y="2997200"/>
            <a:ext cx="7058025" cy="2698750"/>
            <a:chOff x="385" y="2115"/>
            <a:chExt cx="4899" cy="1989"/>
          </a:xfrm>
        </p:grpSpPr>
        <p:pic>
          <p:nvPicPr>
            <p:cNvPr id="26632" name="Picture 5"/>
            <p:cNvPicPr>
              <a:picLocks noChangeAspect="1" noChangeArrowheads="1"/>
            </p:cNvPicPr>
            <p:nvPr/>
          </p:nvPicPr>
          <p:blipFill>
            <a:blip r:embed="rId3">
              <a:extLst>
                <a:ext uri="{28A0092B-C50C-407E-A947-70E740481C1C}">
                  <a14:useLocalDpi xmlns:a14="http://schemas.microsoft.com/office/drawing/2010/main" val="0"/>
                </a:ext>
              </a:extLst>
            </a:blip>
            <a:srcRect t="2699" b="4799"/>
            <a:stretch>
              <a:fillRect/>
            </a:stretch>
          </p:blipFill>
          <p:spPr bwMode="auto">
            <a:xfrm>
              <a:off x="385" y="2115"/>
              <a:ext cx="4893" cy="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3" name="Text Box 10"/>
            <p:cNvSpPr txBox="1">
              <a:spLocks noChangeArrowheads="1"/>
            </p:cNvSpPr>
            <p:nvPr/>
          </p:nvSpPr>
          <p:spPr bwMode="auto">
            <a:xfrm>
              <a:off x="657" y="3566"/>
              <a:ext cx="1497"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400" b="1"/>
                <a:t>Initiation at a grain boundary by dislocation pile-up</a:t>
              </a:r>
            </a:p>
          </p:txBody>
        </p:sp>
        <p:sp>
          <p:nvSpPr>
            <p:cNvPr id="26634" name="Text Box 11"/>
            <p:cNvSpPr txBox="1">
              <a:spLocks noChangeArrowheads="1"/>
            </p:cNvSpPr>
            <p:nvPr/>
          </p:nvSpPr>
          <p:spPr bwMode="auto">
            <a:xfrm>
              <a:off x="3833" y="3566"/>
              <a:ext cx="1451"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400" b="1"/>
                <a:t>Crossing of a grain boundary</a:t>
              </a:r>
            </a:p>
          </p:txBody>
        </p:sp>
        <p:sp>
          <p:nvSpPr>
            <p:cNvPr id="26635" name="Text Box 12"/>
            <p:cNvSpPr txBox="1">
              <a:spLocks noChangeArrowheads="1"/>
            </p:cNvSpPr>
            <p:nvPr/>
          </p:nvSpPr>
          <p:spPr bwMode="auto">
            <a:xfrm>
              <a:off x="2290" y="3566"/>
              <a:ext cx="1451"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400" b="1"/>
                <a:t>Propagation within a ferrite grain</a:t>
              </a:r>
            </a:p>
          </p:txBody>
        </p:sp>
      </p:grpSp>
      <p:sp>
        <p:nvSpPr>
          <p:cNvPr id="26631" name="Text Box 14"/>
          <p:cNvSpPr txBox="1">
            <a:spLocks noChangeArrowheads="1"/>
          </p:cNvSpPr>
          <p:nvPr/>
        </p:nvSpPr>
        <p:spPr bwMode="auto">
          <a:xfrm>
            <a:off x="1331913" y="5734050"/>
            <a:ext cx="7446962" cy="527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b="1" i="1"/>
              <a:t>Depending on microstructure, cleavage can be controlled by nucleation of crack embryo or by the crossing of grain boundaries and subsequent propagation.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7651"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6FD2E17-71AE-4947-8E1E-9CBE69B0CBF4}" type="slidenum">
              <a:rPr lang="fr-FR" sz="1400"/>
              <a:pPr eaLnBrk="1" hangingPunct="1"/>
              <a:t>17</a:t>
            </a:fld>
            <a:endParaRPr lang="fr-FR" sz="1400"/>
          </a:p>
        </p:txBody>
      </p:sp>
      <p:sp>
        <p:nvSpPr>
          <p:cNvPr id="27652" name="Rectangle 2"/>
          <p:cNvSpPr>
            <a:spLocks noGrp="1" noChangeArrowheads="1"/>
          </p:cNvSpPr>
          <p:nvPr>
            <p:ph type="title"/>
          </p:nvPr>
        </p:nvSpPr>
        <p:spPr/>
        <p:txBody>
          <a:bodyPr/>
          <a:lstStyle/>
          <a:p>
            <a:pPr eaLnBrk="1" hangingPunct="1"/>
            <a:r>
              <a:rPr lang="fr-FR" smtClean="0"/>
              <a:t>Intergranular fracture</a:t>
            </a:r>
          </a:p>
        </p:txBody>
      </p:sp>
      <p:pic>
        <p:nvPicPr>
          <p:cNvPr id="2765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3169" t="3157" r="2055" b="4559"/>
          <a:stretch>
            <a:fillRect/>
          </a:stretch>
        </p:blipFill>
        <p:spPr>
          <a:xfrm>
            <a:off x="4067175" y="1125538"/>
            <a:ext cx="4752975" cy="4595812"/>
          </a:xfrm>
          <a:noFill/>
        </p:spPr>
      </p:pic>
      <p:sp>
        <p:nvSpPr>
          <p:cNvPr id="27654" name="Text Box 5"/>
          <p:cNvSpPr txBox="1">
            <a:spLocks noChangeArrowheads="1"/>
          </p:cNvSpPr>
          <p:nvPr/>
        </p:nvSpPr>
        <p:spPr bwMode="auto">
          <a:xfrm>
            <a:off x="179388" y="1268413"/>
            <a:ext cx="3889375"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 Intergranular failure is a moderate to low energy brittle fracture mode resulting</a:t>
            </a:r>
          </a:p>
          <a:p>
            <a:pPr eaLnBrk="1" hangingPunct="1"/>
            <a:r>
              <a:rPr lang="fr-FR" sz="2000"/>
              <a:t>from grain boundary separation or segregation of embrittling particles or precipitates.</a:t>
            </a:r>
          </a:p>
          <a:p>
            <a:pPr eaLnBrk="1" hangingPunct="1"/>
            <a:endParaRPr lang="fr-FR" sz="2000"/>
          </a:p>
          <a:p>
            <a:pPr eaLnBrk="1" hangingPunct="1"/>
            <a:r>
              <a:rPr lang="fr-FR" sz="2000"/>
              <a:t>• Embrittling grain boundary particles are weakly bonded with the matrix,  high free energy and unstable, which leads to preferential crack</a:t>
            </a:r>
          </a:p>
          <a:p>
            <a:pPr eaLnBrk="1" hangingPunct="1"/>
            <a:r>
              <a:rPr lang="fr-FR" sz="2000"/>
              <a:t>propagation path.</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867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A07F26FB-B03F-4D71-BE51-3867FF3417E1}" type="slidenum">
              <a:rPr lang="fr-FR" sz="1400"/>
              <a:pPr eaLnBrk="1" hangingPunct="1"/>
              <a:t>18</a:t>
            </a:fld>
            <a:endParaRPr lang="fr-FR" sz="1400"/>
          </a:p>
        </p:txBody>
      </p:sp>
      <p:sp>
        <p:nvSpPr>
          <p:cNvPr id="28676" name="Rectangle 2"/>
          <p:cNvSpPr>
            <a:spLocks noGrp="1" noChangeArrowheads="1"/>
          </p:cNvSpPr>
          <p:nvPr>
            <p:ph type="title"/>
          </p:nvPr>
        </p:nvSpPr>
        <p:spPr>
          <a:xfrm>
            <a:off x="0" y="0"/>
            <a:ext cx="8964613" cy="1143000"/>
          </a:xfrm>
        </p:spPr>
        <p:txBody>
          <a:bodyPr/>
          <a:lstStyle/>
          <a:p>
            <a:pPr eaLnBrk="1" hangingPunct="1"/>
            <a:r>
              <a:rPr lang="fr-FR" smtClean="0"/>
              <a:t>Theoretical cohesive strength of</a:t>
            </a:r>
            <a:br>
              <a:rPr lang="fr-FR" smtClean="0"/>
            </a:br>
            <a:r>
              <a:rPr lang="fr-FR" smtClean="0"/>
              <a:t>metals</a:t>
            </a:r>
          </a:p>
        </p:txBody>
      </p:sp>
      <p:graphicFrame>
        <p:nvGraphicFramePr>
          <p:cNvPr id="28677" name="Objet 2"/>
          <p:cNvGraphicFramePr>
            <a:graphicFrameLocks noChangeAspect="1"/>
          </p:cNvGraphicFramePr>
          <p:nvPr/>
        </p:nvGraphicFramePr>
        <p:xfrm>
          <a:off x="5435600" y="1700213"/>
          <a:ext cx="3209925" cy="1728787"/>
        </p:xfrm>
        <a:graphic>
          <a:graphicData uri="http://schemas.openxmlformats.org/presentationml/2006/ole">
            <mc:AlternateContent xmlns:mc="http://schemas.openxmlformats.org/markup-compatibility/2006">
              <mc:Choice xmlns:v="urn:schemas-microsoft-com:vml" Requires="v">
                <p:oleObj spid="_x0000_s28681" name="Équation" r:id="rId3" imgW="990170" imgH="533169" progId="Equation.3">
                  <p:embed/>
                </p:oleObj>
              </mc:Choice>
              <mc:Fallback>
                <p:oleObj name="Équation" r:id="rId3" imgW="990170" imgH="533169" progId="Equation.3">
                  <p:embed/>
                  <p:pic>
                    <p:nvPicPr>
                      <p:cNvPr id="0" name="Obje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1700213"/>
                        <a:ext cx="3209925" cy="172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8" name="ZoneTexte 3"/>
          <p:cNvSpPr txBox="1">
            <a:spLocks noChangeArrowheads="1"/>
          </p:cNvSpPr>
          <p:nvPr/>
        </p:nvSpPr>
        <p:spPr bwMode="auto">
          <a:xfrm>
            <a:off x="323850" y="4581525"/>
            <a:ext cx="85693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The load to move the cleavage apart is determined by the derivative of the cohesion energy with respect to the displacement . Besides cleavage requires an energy corresponding to the creation of 2 new surfaces 2</a:t>
            </a:r>
            <a:r>
              <a:rPr lang="fr-FR" sz="1800">
                <a:latin typeface="Symbol" panose="05050102010706020507" pitchFamily="18" charset="2"/>
              </a:rPr>
              <a:t>g</a:t>
            </a:r>
            <a:r>
              <a:rPr lang="fr-FR" sz="1800" baseline="-25000"/>
              <a:t>S</a:t>
            </a:r>
            <a:r>
              <a:rPr lang="fr-FR" sz="1800"/>
              <a:t>. This relation provides valus of the fracture strength that are several orders of magnitude higher than the values experimentally measured.</a:t>
            </a:r>
          </a:p>
        </p:txBody>
      </p:sp>
      <p:pic>
        <p:nvPicPr>
          <p:cNvPr id="2867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981075"/>
            <a:ext cx="4926012"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29699"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7D9A0436-C79E-4570-B986-A74AB70EC1FB}" type="slidenum">
              <a:rPr lang="fr-FR" sz="1400"/>
              <a:pPr eaLnBrk="1" hangingPunct="1"/>
              <a:t>19</a:t>
            </a:fld>
            <a:endParaRPr lang="fr-FR" sz="1400"/>
          </a:p>
        </p:txBody>
      </p:sp>
      <p:sp>
        <p:nvSpPr>
          <p:cNvPr id="29700" name="Rectangle 2"/>
          <p:cNvSpPr>
            <a:spLocks noGrp="1" noChangeArrowheads="1"/>
          </p:cNvSpPr>
          <p:nvPr>
            <p:ph type="title"/>
          </p:nvPr>
        </p:nvSpPr>
        <p:spPr/>
        <p:txBody>
          <a:bodyPr/>
          <a:lstStyle/>
          <a:p>
            <a:pPr eaLnBrk="1" hangingPunct="1"/>
            <a:r>
              <a:rPr lang="fr-FR" smtClean="0"/>
              <a:t>Theories of brittle fracture</a:t>
            </a:r>
          </a:p>
        </p:txBody>
      </p:sp>
      <p:sp>
        <p:nvSpPr>
          <p:cNvPr id="29701" name="Rectangle 3"/>
          <p:cNvSpPr>
            <a:spLocks noGrp="1" noChangeArrowheads="1"/>
          </p:cNvSpPr>
          <p:nvPr>
            <p:ph type="body" idx="1"/>
          </p:nvPr>
        </p:nvSpPr>
        <p:spPr>
          <a:xfrm>
            <a:off x="323850" y="908050"/>
            <a:ext cx="8496300" cy="5545138"/>
          </a:xfrm>
          <a:extLst>
            <a:ext uri="{91240B29-F687-4F45-9708-019B960494DF}">
              <a14:hiddenLine xmlns:a14="http://schemas.microsoft.com/office/drawing/2010/main" w="9525">
                <a:solidFill>
                  <a:srgbClr val="FF0000"/>
                </a:solidFill>
                <a:miter lim="800000"/>
                <a:headEnd/>
                <a:tailEnd/>
              </a14:hiddenLine>
            </a:ext>
          </a:extLst>
        </p:spPr>
        <p:txBody>
          <a:bodyPr/>
          <a:lstStyle/>
          <a:p>
            <a:pPr eaLnBrk="1" hangingPunct="1">
              <a:lnSpc>
                <a:spcPct val="90000"/>
              </a:lnSpc>
            </a:pPr>
            <a:r>
              <a:rPr lang="fr-FR" sz="2400" smtClean="0"/>
              <a:t>Griffith theory of brittle fracture</a:t>
            </a:r>
          </a:p>
          <a:p>
            <a:pPr lvl="1" eaLnBrk="1" hangingPunct="1">
              <a:lnSpc>
                <a:spcPct val="90000"/>
              </a:lnSpc>
            </a:pPr>
            <a:r>
              <a:rPr lang="fr-FR" sz="2000" smtClean="0"/>
              <a:t>The first analysis on cleavage fracture was initiated by Griffith using the concept of energy balance in order to explain discrepancy between the theoretical cohesive strength and observed fracture strength of ideally brittle material (</a:t>
            </a:r>
            <a:r>
              <a:rPr lang="fr-FR" sz="2000" i="1" smtClean="0"/>
              <a:t>cf. Fracture Mechanics course</a:t>
            </a:r>
            <a:r>
              <a:rPr lang="fr-FR" sz="2000" smtClean="0"/>
              <a:t>).</a:t>
            </a:r>
          </a:p>
          <a:p>
            <a:pPr lvl="1" eaLnBrk="1" hangingPunct="1">
              <a:lnSpc>
                <a:spcPct val="90000"/>
              </a:lnSpc>
              <a:buFontTx/>
              <a:buNone/>
            </a:pPr>
            <a:endParaRPr lang="fr-FR" sz="2000" smtClean="0"/>
          </a:p>
          <a:p>
            <a:pPr lvl="1" eaLnBrk="1" hangingPunct="1">
              <a:lnSpc>
                <a:spcPct val="90000"/>
              </a:lnSpc>
              <a:buFontTx/>
              <a:buNone/>
            </a:pPr>
            <a:endParaRPr lang="fr-FR" sz="2000" smtClean="0"/>
          </a:p>
          <a:p>
            <a:pPr eaLnBrk="1" hangingPunct="1">
              <a:lnSpc>
                <a:spcPct val="90000"/>
              </a:lnSpc>
            </a:pPr>
            <a:r>
              <a:rPr lang="fr-FR" sz="2400" smtClean="0"/>
              <a:t>The development in cleavage fracture models</a:t>
            </a:r>
          </a:p>
          <a:p>
            <a:pPr lvl="1" eaLnBrk="1" hangingPunct="1">
              <a:lnSpc>
                <a:spcPct val="90000"/>
              </a:lnSpc>
            </a:pPr>
            <a:r>
              <a:rPr lang="fr-FR" sz="2000" smtClean="0"/>
              <a:t>Modified Griffith theory by Irwin and Orowan.</a:t>
            </a:r>
          </a:p>
          <a:p>
            <a:pPr lvl="1" eaLnBrk="1" hangingPunct="1">
              <a:lnSpc>
                <a:spcPct val="90000"/>
              </a:lnSpc>
            </a:pPr>
            <a:r>
              <a:rPr lang="fr-FR" sz="2000" smtClean="0"/>
              <a:t>Zener’s model of microcrack formation at a pile-up of edge dislocations.</a:t>
            </a:r>
          </a:p>
          <a:p>
            <a:pPr lvl="1" eaLnBrk="1" hangingPunct="1">
              <a:lnSpc>
                <a:spcPct val="90000"/>
              </a:lnSpc>
            </a:pPr>
            <a:r>
              <a:rPr lang="fr-FR" sz="2000" smtClean="0"/>
              <a:t>Stroh’s model of cleavage crack formation by dislocation pile-up.</a:t>
            </a:r>
          </a:p>
          <a:p>
            <a:pPr lvl="1" eaLnBrk="1" hangingPunct="1">
              <a:lnSpc>
                <a:spcPct val="90000"/>
              </a:lnSpc>
            </a:pPr>
            <a:r>
              <a:rPr lang="fr-FR" sz="2000" smtClean="0"/>
              <a:t>Cottrell’s model of cleavage crack initiation in BCC metals</a:t>
            </a:r>
          </a:p>
          <a:p>
            <a:pPr lvl="1" eaLnBrk="1" hangingPunct="1">
              <a:lnSpc>
                <a:spcPct val="90000"/>
              </a:lnSpc>
            </a:pPr>
            <a:r>
              <a:rPr lang="fr-FR" sz="2000" smtClean="0"/>
              <a:t>Smith’s model of microcrack formation in grain boundary</a:t>
            </a:r>
          </a:p>
          <a:p>
            <a:pPr lvl="1" eaLnBrk="1" hangingPunct="1">
              <a:lnSpc>
                <a:spcPct val="90000"/>
              </a:lnSpc>
            </a:pPr>
            <a:r>
              <a:rPr lang="fr-FR" sz="2000" smtClean="0"/>
              <a:t>carbide film.</a:t>
            </a:r>
          </a:p>
        </p:txBody>
      </p:sp>
      <p:pic>
        <p:nvPicPr>
          <p:cNvPr id="2970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3800" y="2420938"/>
            <a:ext cx="730250" cy="105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3" name="Text Box 5"/>
          <p:cNvSpPr txBox="1">
            <a:spLocks noChangeArrowheads="1"/>
          </p:cNvSpPr>
          <p:nvPr/>
        </p:nvSpPr>
        <p:spPr bwMode="auto">
          <a:xfrm>
            <a:off x="5821363" y="2492375"/>
            <a:ext cx="31432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a:t>Griffith (1920) The Phenomena of Rupture and Flow in Solids,</a:t>
            </a:r>
          </a:p>
          <a:p>
            <a:pPr eaLnBrk="1" hangingPunct="1"/>
            <a:r>
              <a:rPr lang="fr-FR" i="1"/>
              <a:t>Philosophical Transactions of the Royal Society</a:t>
            </a:r>
            <a:r>
              <a:rPr lang="fr-FR"/>
              <a:t>, A, 221, 163-198</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12291"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827D1F1D-C80B-4AAE-B2CB-A1DB0D7F1341}" type="slidenum">
              <a:rPr lang="fr-FR" sz="1400"/>
              <a:pPr eaLnBrk="1" hangingPunct="1"/>
              <a:t>2</a:t>
            </a:fld>
            <a:endParaRPr lang="fr-FR" sz="1400"/>
          </a:p>
        </p:txBody>
      </p:sp>
      <p:sp>
        <p:nvSpPr>
          <p:cNvPr id="12292" name="Rectangle 2"/>
          <p:cNvSpPr>
            <a:spLocks noGrp="1" noChangeArrowheads="1"/>
          </p:cNvSpPr>
          <p:nvPr>
            <p:ph type="title"/>
          </p:nvPr>
        </p:nvSpPr>
        <p:spPr/>
        <p:txBody>
          <a:bodyPr/>
          <a:lstStyle/>
          <a:p>
            <a:pPr eaLnBrk="1" hangingPunct="1"/>
            <a:r>
              <a:rPr lang="fr-FR" smtClean="0"/>
              <a:t>Outline</a:t>
            </a:r>
          </a:p>
        </p:txBody>
      </p:sp>
      <p:sp>
        <p:nvSpPr>
          <p:cNvPr id="12293" name="Rectangle 3"/>
          <p:cNvSpPr>
            <a:spLocks noGrp="1" noChangeArrowheads="1"/>
          </p:cNvSpPr>
          <p:nvPr>
            <p:ph type="body" idx="1"/>
          </p:nvPr>
        </p:nvSpPr>
        <p:spPr>
          <a:xfrm>
            <a:off x="468313" y="1125538"/>
            <a:ext cx="8229600" cy="4525962"/>
          </a:xfrm>
        </p:spPr>
        <p:txBody>
          <a:bodyPr/>
          <a:lstStyle/>
          <a:p>
            <a:pPr eaLnBrk="1" hangingPunct="1">
              <a:lnSpc>
                <a:spcPct val="80000"/>
              </a:lnSpc>
            </a:pPr>
            <a:r>
              <a:rPr lang="fr-FR" sz="2800" smtClean="0"/>
              <a:t>Introduction/ objectives</a:t>
            </a:r>
          </a:p>
          <a:p>
            <a:pPr eaLnBrk="1" hangingPunct="1">
              <a:lnSpc>
                <a:spcPct val="80000"/>
              </a:lnSpc>
            </a:pPr>
            <a:r>
              <a:rPr lang="fr-FR" sz="2800" smtClean="0"/>
              <a:t>Types of fracture in metals</a:t>
            </a:r>
          </a:p>
          <a:p>
            <a:pPr eaLnBrk="1" hangingPunct="1">
              <a:lnSpc>
                <a:spcPct val="80000"/>
              </a:lnSpc>
            </a:pPr>
            <a:r>
              <a:rPr lang="fr-FR" sz="2800" smtClean="0"/>
              <a:t>Fractographic observation in brittle fracture</a:t>
            </a:r>
          </a:p>
          <a:p>
            <a:pPr eaLnBrk="1" hangingPunct="1">
              <a:lnSpc>
                <a:spcPct val="80000"/>
              </a:lnSpc>
            </a:pPr>
            <a:r>
              <a:rPr lang="fr-FR" sz="2800" smtClean="0"/>
              <a:t>Intergranular fracture</a:t>
            </a:r>
          </a:p>
          <a:p>
            <a:pPr eaLnBrk="1" hangingPunct="1">
              <a:lnSpc>
                <a:spcPct val="80000"/>
              </a:lnSpc>
            </a:pPr>
            <a:r>
              <a:rPr lang="fr-FR" sz="2800" smtClean="0"/>
              <a:t>Theoretical cohesive strength of metals</a:t>
            </a:r>
          </a:p>
          <a:p>
            <a:pPr eaLnBrk="1" hangingPunct="1">
              <a:lnSpc>
                <a:spcPct val="80000"/>
              </a:lnSpc>
            </a:pPr>
            <a:r>
              <a:rPr lang="fr-FR" sz="2800" smtClean="0"/>
              <a:t>The development in theories of brittle fracture</a:t>
            </a:r>
          </a:p>
          <a:p>
            <a:pPr eaLnBrk="1" hangingPunct="1">
              <a:lnSpc>
                <a:spcPct val="80000"/>
              </a:lnSpc>
            </a:pPr>
            <a:r>
              <a:rPr lang="fr-FR" sz="2800" smtClean="0"/>
              <a:t>Ductile fracture</a:t>
            </a:r>
          </a:p>
          <a:p>
            <a:pPr eaLnBrk="1" hangingPunct="1">
              <a:lnSpc>
                <a:spcPct val="80000"/>
              </a:lnSpc>
            </a:pPr>
            <a:r>
              <a:rPr lang="fr-FR" sz="2800" smtClean="0"/>
              <a:t>Ductile to brittle transition behaviour</a:t>
            </a:r>
          </a:p>
          <a:p>
            <a:pPr eaLnBrk="1" hangingPunct="1">
              <a:lnSpc>
                <a:spcPct val="80000"/>
              </a:lnSpc>
            </a:pPr>
            <a:r>
              <a:rPr lang="fr-FR" sz="2800" smtClean="0"/>
              <a:t>Factors affecting modes of fracture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u pied de page 5"/>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0723" name="Espace réservé du numéro de diapositive 6"/>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E5A70FDF-4060-48A3-8BE4-D96B9C6712EC}" type="slidenum">
              <a:rPr lang="fr-FR" sz="1400"/>
              <a:pPr eaLnBrk="1" hangingPunct="1"/>
              <a:t>20</a:t>
            </a:fld>
            <a:endParaRPr lang="fr-FR" sz="1400"/>
          </a:p>
        </p:txBody>
      </p:sp>
      <p:sp>
        <p:nvSpPr>
          <p:cNvPr id="30724" name="Rectangle 2"/>
          <p:cNvSpPr>
            <a:spLocks noGrp="1" noChangeArrowheads="1"/>
          </p:cNvSpPr>
          <p:nvPr>
            <p:ph type="title"/>
          </p:nvPr>
        </p:nvSpPr>
        <p:spPr/>
        <p:txBody>
          <a:bodyPr/>
          <a:lstStyle/>
          <a:p>
            <a:pPr eaLnBrk="1" hangingPunct="1"/>
            <a:r>
              <a:rPr lang="fr-FR" smtClean="0"/>
              <a:t>Griffith Theory of Brittle Fracture</a:t>
            </a:r>
          </a:p>
        </p:txBody>
      </p:sp>
      <p:sp>
        <p:nvSpPr>
          <p:cNvPr id="30725" name="Rectangle 3"/>
          <p:cNvSpPr>
            <a:spLocks noGrp="1" noChangeArrowheads="1"/>
          </p:cNvSpPr>
          <p:nvPr>
            <p:ph type="body" sz="half" idx="1"/>
          </p:nvPr>
        </p:nvSpPr>
        <p:spPr>
          <a:xfrm>
            <a:off x="323850" y="908050"/>
            <a:ext cx="8424863" cy="4525963"/>
          </a:xfrm>
        </p:spPr>
        <p:txBody>
          <a:bodyPr/>
          <a:lstStyle/>
          <a:p>
            <a:pPr eaLnBrk="1" hangingPunct="1"/>
            <a:r>
              <a:rPr lang="fr-FR" sz="1800" smtClean="0"/>
              <a:t>Observed fracture strength is always lower than theoretical cohesive strength: Griffith explained that the discrepancy is due to the inherent defects in brittle materials leading to stress concentration→ lower the fracture strength of the materials.</a:t>
            </a:r>
          </a:p>
          <a:p>
            <a:pPr eaLnBrk="1" hangingPunct="1"/>
            <a:endParaRPr lang="fr-FR" sz="1800" smtClean="0"/>
          </a:p>
          <a:p>
            <a:pPr eaLnBrk="1" hangingPunct="1"/>
            <a:r>
              <a:rPr lang="fr-FR" sz="1800" smtClean="0"/>
              <a:t>Crack propagation criterion: crack growth occurs when the released elastic strain energy is at least equal to the energy required to generate new crack surface</a:t>
            </a:r>
          </a:p>
        </p:txBody>
      </p:sp>
      <p:pic>
        <p:nvPicPr>
          <p:cNvPr id="307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3141663"/>
            <a:ext cx="2582862"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27" name="Object 5"/>
          <p:cNvGraphicFramePr>
            <a:graphicFrameLocks noGrp="1" noChangeAspect="1"/>
          </p:cNvGraphicFramePr>
          <p:nvPr>
            <p:ph sz="half" idx="2"/>
          </p:nvPr>
        </p:nvGraphicFramePr>
        <p:xfrm>
          <a:off x="395288" y="3862388"/>
          <a:ext cx="2016125" cy="1198562"/>
        </p:xfrm>
        <a:graphic>
          <a:graphicData uri="http://schemas.openxmlformats.org/presentationml/2006/ole">
            <mc:AlternateContent xmlns:mc="http://schemas.openxmlformats.org/markup-compatibility/2006">
              <mc:Choice xmlns:v="urn:schemas-microsoft-com:vml" Requires="v">
                <p:oleObj spid="_x0000_s30734" name="Equation" r:id="rId4" imgW="939800" imgH="558800" progId="Equation.3">
                  <p:embed/>
                </p:oleObj>
              </mc:Choice>
              <mc:Fallback>
                <p:oleObj name="Equation" r:id="rId4" imgW="939800" imgH="558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862388"/>
                        <a:ext cx="2016125" cy="119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8" name="Text Box 8"/>
          <p:cNvSpPr txBox="1">
            <a:spLocks noChangeArrowheads="1"/>
          </p:cNvSpPr>
          <p:nvPr/>
        </p:nvSpPr>
        <p:spPr bwMode="auto">
          <a:xfrm>
            <a:off x="901700" y="5300663"/>
            <a:ext cx="1435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Plane stress</a:t>
            </a:r>
          </a:p>
        </p:txBody>
      </p:sp>
      <p:grpSp>
        <p:nvGrpSpPr>
          <p:cNvPr id="30729" name="Group 10"/>
          <p:cNvGrpSpPr>
            <a:grpSpLocks/>
          </p:cNvGrpSpPr>
          <p:nvPr/>
        </p:nvGrpSpPr>
        <p:grpSpPr bwMode="auto">
          <a:xfrm>
            <a:off x="2771775" y="3789363"/>
            <a:ext cx="2932113" cy="2093912"/>
            <a:chOff x="2200" y="2251"/>
            <a:chExt cx="1847" cy="1319"/>
          </a:xfrm>
        </p:grpSpPr>
        <p:graphicFrame>
          <p:nvGraphicFramePr>
            <p:cNvPr id="30730" name="Object 7"/>
            <p:cNvGraphicFramePr>
              <a:graphicFrameLocks noChangeAspect="1"/>
            </p:cNvGraphicFramePr>
            <p:nvPr/>
          </p:nvGraphicFramePr>
          <p:xfrm>
            <a:off x="2200" y="2251"/>
            <a:ext cx="1847" cy="1001"/>
          </p:xfrm>
          <a:graphic>
            <a:graphicData uri="http://schemas.openxmlformats.org/presentationml/2006/ole">
              <mc:AlternateContent xmlns:mc="http://schemas.openxmlformats.org/markup-compatibility/2006">
                <mc:Choice xmlns:v="urn:schemas-microsoft-com:vml" Requires="v">
                  <p:oleObj spid="_x0000_s30735" name="Equation" r:id="rId6" imgW="1219200" imgH="660400" progId="Equation.3">
                    <p:embed/>
                  </p:oleObj>
                </mc:Choice>
                <mc:Fallback>
                  <p:oleObj name="Equation" r:id="rId6" imgW="1219200" imgH="6604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0" y="2251"/>
                          <a:ext cx="1847" cy="1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1" name="Text Box 9"/>
            <p:cNvSpPr txBox="1">
              <a:spLocks noChangeArrowheads="1"/>
            </p:cNvSpPr>
            <p:nvPr/>
          </p:nvSpPr>
          <p:spPr bwMode="auto">
            <a:xfrm>
              <a:off x="2667" y="3339"/>
              <a:ext cx="9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Plane strain</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174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2DC58E3F-16B9-4D9B-94BC-397992241E85}" type="slidenum">
              <a:rPr lang="fr-FR" sz="1400"/>
              <a:pPr eaLnBrk="1" hangingPunct="1"/>
              <a:t>21</a:t>
            </a:fld>
            <a:endParaRPr lang="fr-FR" sz="1400"/>
          </a:p>
        </p:txBody>
      </p:sp>
      <p:sp>
        <p:nvSpPr>
          <p:cNvPr id="31748" name="Rectangle 2"/>
          <p:cNvSpPr>
            <a:spLocks noGrp="1" noChangeArrowheads="1"/>
          </p:cNvSpPr>
          <p:nvPr>
            <p:ph type="title"/>
          </p:nvPr>
        </p:nvSpPr>
        <p:spPr/>
        <p:txBody>
          <a:bodyPr/>
          <a:lstStyle/>
          <a:p>
            <a:pPr eaLnBrk="1" hangingPunct="1"/>
            <a:r>
              <a:rPr lang="fr-FR" smtClean="0"/>
              <a:t>Modified Griffith Equation</a:t>
            </a:r>
          </a:p>
        </p:txBody>
      </p:sp>
      <p:sp>
        <p:nvSpPr>
          <p:cNvPr id="31749" name="Rectangle 5"/>
          <p:cNvSpPr>
            <a:spLocks noGrp="1" noChangeArrowheads="1"/>
          </p:cNvSpPr>
          <p:nvPr>
            <p:ph type="body" idx="1"/>
          </p:nvPr>
        </p:nvSpPr>
        <p:spPr>
          <a:xfrm>
            <a:off x="68263" y="765175"/>
            <a:ext cx="8824912" cy="4525963"/>
          </a:xfrm>
        </p:spPr>
        <p:txBody>
          <a:bodyPr/>
          <a:lstStyle/>
          <a:p>
            <a:pPr eaLnBrk="1" hangingPunct="1"/>
            <a:r>
              <a:rPr lang="fr-FR" sz="2000" smtClean="0"/>
              <a:t>The Griffith equation is strongly dependent on the crack size a,and theoretically satisfies only ideally brittle materials like glass.</a:t>
            </a:r>
          </a:p>
          <a:p>
            <a:pPr eaLnBrk="1" hangingPunct="1"/>
            <a:endParaRPr lang="fr-FR" sz="2000" smtClean="0"/>
          </a:p>
          <a:p>
            <a:r>
              <a:rPr lang="en-US" sz="2000" smtClean="0"/>
              <a:t>However, metals are not ideally brittle and normally fail with certain amounts of plastic deformation, the fracture stress is increased due to blunting of the crack tip.</a:t>
            </a:r>
            <a:endParaRPr lang="fr-FR" sz="2000" smtClean="0"/>
          </a:p>
          <a:p>
            <a:pPr eaLnBrk="1" hangingPunct="1"/>
            <a:endParaRPr lang="fr-FR" sz="2000" smtClean="0"/>
          </a:p>
          <a:p>
            <a:pPr eaLnBrk="1" hangingPunct="1"/>
            <a:r>
              <a:rPr lang="fr-FR" sz="2000" smtClean="0"/>
              <a:t>Irwin and Orowan suggested Griffith’s equation can be applied to materials that can withstand plastic deformation before brittle failure by including the plastic work, </a:t>
            </a:r>
            <a:r>
              <a:rPr lang="fr-FR" sz="2000" smtClean="0">
                <a:latin typeface="Symbol" panose="05050102010706020507" pitchFamily="18" charset="2"/>
              </a:rPr>
              <a:t>g</a:t>
            </a:r>
            <a:r>
              <a:rPr lang="fr-FR" sz="2000" baseline="-25000" smtClean="0"/>
              <a:t>p</a:t>
            </a:r>
            <a:r>
              <a:rPr lang="fr-FR" sz="2000" smtClean="0"/>
              <a:t>, into the total elastic surface energy required to extend the crack wall, giving the modified Griffith’s equation as follows:</a:t>
            </a:r>
          </a:p>
        </p:txBody>
      </p:sp>
      <p:grpSp>
        <p:nvGrpSpPr>
          <p:cNvPr id="31750" name="Group 6"/>
          <p:cNvGrpSpPr>
            <a:grpSpLocks/>
          </p:cNvGrpSpPr>
          <p:nvPr/>
        </p:nvGrpSpPr>
        <p:grpSpPr bwMode="auto">
          <a:xfrm>
            <a:off x="3201988" y="4579938"/>
            <a:ext cx="5407025" cy="2022475"/>
            <a:chOff x="1420" y="2296"/>
            <a:chExt cx="3406" cy="1274"/>
          </a:xfrm>
        </p:grpSpPr>
        <p:graphicFrame>
          <p:nvGraphicFramePr>
            <p:cNvPr id="31751" name="Object 7"/>
            <p:cNvGraphicFramePr>
              <a:graphicFrameLocks noChangeAspect="1"/>
            </p:cNvGraphicFramePr>
            <p:nvPr/>
          </p:nvGraphicFramePr>
          <p:xfrm>
            <a:off x="1420" y="2296"/>
            <a:ext cx="3406" cy="1001"/>
          </p:xfrm>
          <a:graphic>
            <a:graphicData uri="http://schemas.openxmlformats.org/presentationml/2006/ole">
              <mc:AlternateContent xmlns:mc="http://schemas.openxmlformats.org/markup-compatibility/2006">
                <mc:Choice xmlns:v="urn:schemas-microsoft-com:vml" Requires="v">
                  <p:oleObj spid="_x0000_s31754" name="Equation" r:id="rId3" imgW="2247900" imgH="660400" progId="Equation.3">
                    <p:embed/>
                  </p:oleObj>
                </mc:Choice>
                <mc:Fallback>
                  <p:oleObj name="Equation" r:id="rId3" imgW="2247900" imgH="6604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 y="2296"/>
                          <a:ext cx="3406" cy="1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2" name="Text Box 8"/>
            <p:cNvSpPr txBox="1">
              <a:spLocks noChangeArrowheads="1"/>
            </p:cNvSpPr>
            <p:nvPr/>
          </p:nvSpPr>
          <p:spPr bwMode="auto">
            <a:xfrm>
              <a:off x="2667" y="3339"/>
              <a:ext cx="9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Plane strain</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5"/>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2771" name="Espace réservé du numéro de diapositive 6"/>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BB663D5-AF08-47A9-986C-550342F771B7}" type="slidenum">
              <a:rPr lang="fr-FR" sz="1400"/>
              <a:pPr eaLnBrk="1" hangingPunct="1"/>
              <a:t>22</a:t>
            </a:fld>
            <a:endParaRPr lang="fr-FR" sz="1400"/>
          </a:p>
        </p:txBody>
      </p:sp>
      <p:sp>
        <p:nvSpPr>
          <p:cNvPr id="32772" name="Rectangle 2"/>
          <p:cNvSpPr>
            <a:spLocks noGrp="1" noChangeArrowheads="1"/>
          </p:cNvSpPr>
          <p:nvPr>
            <p:ph type="title"/>
          </p:nvPr>
        </p:nvSpPr>
        <p:spPr/>
        <p:txBody>
          <a:bodyPr/>
          <a:lstStyle/>
          <a:p>
            <a:pPr eaLnBrk="1" hangingPunct="1"/>
            <a:r>
              <a:rPr lang="fr-FR" smtClean="0"/>
              <a:t>Curry’s and Knott model for crossing microstructural barriers</a:t>
            </a:r>
          </a:p>
        </p:txBody>
      </p:sp>
      <p:sp>
        <p:nvSpPr>
          <p:cNvPr id="32773" name="Rectangle 5"/>
          <p:cNvSpPr>
            <a:spLocks noGrp="1" noChangeArrowheads="1"/>
          </p:cNvSpPr>
          <p:nvPr>
            <p:ph type="body" sz="half" idx="1"/>
          </p:nvPr>
        </p:nvSpPr>
        <p:spPr>
          <a:xfrm>
            <a:off x="611188" y="1268413"/>
            <a:ext cx="7931150" cy="4525962"/>
          </a:xfrm>
        </p:spPr>
        <p:txBody>
          <a:bodyPr/>
          <a:lstStyle/>
          <a:p>
            <a:pPr eaLnBrk="1" hangingPunct="1"/>
            <a:r>
              <a:rPr lang="fr-FR" sz="2000" smtClean="0"/>
              <a:t>Initiation takes place on second phase particle; crack then propagates until it is arrested at a microstructural barrier (Ex: propagation through bainitic laths and arrest on a grain boundary)</a:t>
            </a:r>
          </a:p>
          <a:p>
            <a:pPr eaLnBrk="1" hangingPunct="1"/>
            <a:r>
              <a:rPr lang="fr-FR" sz="2000" smtClean="0"/>
              <a:t>Unstable crack propagation is determined in the framework of brittle fracture mechanics: the crossing of the barrier occurs as soon as the most critical crack satisfies the Griffith criterion:</a:t>
            </a:r>
          </a:p>
        </p:txBody>
      </p:sp>
      <p:graphicFrame>
        <p:nvGraphicFramePr>
          <p:cNvPr id="32774" name="Object 10"/>
          <p:cNvGraphicFramePr>
            <a:graphicFrameLocks noGrp="1" noChangeAspect="1"/>
          </p:cNvGraphicFramePr>
          <p:nvPr>
            <p:ph sz="half" idx="2"/>
          </p:nvPr>
        </p:nvGraphicFramePr>
        <p:xfrm>
          <a:off x="684213" y="4437063"/>
          <a:ext cx="2384425" cy="1258887"/>
        </p:xfrm>
        <a:graphic>
          <a:graphicData uri="http://schemas.openxmlformats.org/presentationml/2006/ole">
            <mc:AlternateContent xmlns:mc="http://schemas.openxmlformats.org/markup-compatibility/2006">
              <mc:Choice xmlns:v="urn:schemas-microsoft-com:vml" Requires="v">
                <p:oleObj spid="_x0000_s32777" name="Equation" r:id="rId3" imgW="914400" imgH="482600" progId="Equation.3">
                  <p:embed/>
                </p:oleObj>
              </mc:Choice>
              <mc:Fallback>
                <p:oleObj name="Equation" r:id="rId3" imgW="914400" imgH="4826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437063"/>
                        <a:ext cx="2384425" cy="1258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Text Box 12"/>
          <p:cNvSpPr txBox="1">
            <a:spLocks noChangeArrowheads="1"/>
          </p:cNvSpPr>
          <p:nvPr/>
        </p:nvSpPr>
        <p:spPr bwMode="auto">
          <a:xfrm>
            <a:off x="3419475" y="3933825"/>
            <a:ext cx="5322888"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i="1">
                <a:latin typeface="Symbol" panose="05050102010706020507" pitchFamily="18" charset="2"/>
              </a:rPr>
              <a:t>a</a:t>
            </a:r>
            <a:r>
              <a:rPr lang="fr-FR" sz="2000" i="1"/>
              <a:t>: coeffcient dependent on the shape of the microcrack;</a:t>
            </a:r>
          </a:p>
          <a:p>
            <a:pPr eaLnBrk="1" hangingPunct="1"/>
            <a:r>
              <a:rPr lang="fr-FR" sz="2000" i="1"/>
              <a:t>E: Young’s modulus;</a:t>
            </a:r>
          </a:p>
          <a:p>
            <a:pPr eaLnBrk="1" hangingPunct="1"/>
            <a:r>
              <a:rPr lang="fr-FR" sz="2000" i="1">
                <a:latin typeface="Symbol" panose="05050102010706020507" pitchFamily="18" charset="2"/>
              </a:rPr>
              <a:t>g</a:t>
            </a:r>
            <a:r>
              <a:rPr lang="fr-FR" sz="2000" i="1" baseline="-25000"/>
              <a:t>m</a:t>
            </a:r>
            <a:r>
              <a:rPr lang="fr-FR" sz="2000" i="1"/>
              <a:t>: effective surface energy accounting for the plastic work dissipated during microcrack propagation;</a:t>
            </a:r>
          </a:p>
          <a:p>
            <a:pPr eaLnBrk="1" hangingPunct="1"/>
            <a:r>
              <a:rPr lang="fr-FR" sz="2000" i="1"/>
              <a:t>a</a:t>
            </a:r>
            <a:r>
              <a:rPr lang="fr-FR" sz="2000" i="1" baseline="-25000"/>
              <a:t>c</a:t>
            </a:r>
            <a:r>
              <a:rPr lang="fr-FR" sz="2000" i="1"/>
              <a:t>: critical length of a crack initiated</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379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8C2C4B30-437C-4DEA-A8A3-CE10BBF231E2}" type="slidenum">
              <a:rPr lang="fr-FR" sz="1400"/>
              <a:pPr eaLnBrk="1" hangingPunct="1"/>
              <a:t>23</a:t>
            </a:fld>
            <a:endParaRPr lang="fr-FR" sz="1400"/>
          </a:p>
        </p:txBody>
      </p:sp>
      <p:sp>
        <p:nvSpPr>
          <p:cNvPr id="33796" name="Rectangle 2"/>
          <p:cNvSpPr>
            <a:spLocks noGrp="1" noChangeArrowheads="1"/>
          </p:cNvSpPr>
          <p:nvPr>
            <p:ph type="title"/>
          </p:nvPr>
        </p:nvSpPr>
        <p:spPr/>
        <p:txBody>
          <a:bodyPr/>
          <a:lstStyle/>
          <a:p>
            <a:pPr eaLnBrk="1" hangingPunct="1"/>
            <a:r>
              <a:rPr lang="fr-FR" smtClean="0"/>
              <a:t>Zener’s model of microcrack formation</a:t>
            </a:r>
            <a:br>
              <a:rPr lang="fr-FR" smtClean="0"/>
            </a:br>
            <a:r>
              <a:rPr lang="fr-FR" smtClean="0"/>
              <a:t>at a pile-up of edge dislocations</a:t>
            </a:r>
          </a:p>
        </p:txBody>
      </p:sp>
      <p:pic>
        <p:nvPicPr>
          <p:cNvPr id="33797"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l="1692" t="1118" r="1692" b="1201"/>
          <a:stretch>
            <a:fillRect/>
          </a:stretch>
        </p:blipFill>
        <p:spPr>
          <a:xfrm>
            <a:off x="4862513" y="3141663"/>
            <a:ext cx="4102100" cy="3136900"/>
          </a:xfrm>
          <a:noFill/>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8" name="Text Box 6"/>
          <p:cNvSpPr txBox="1">
            <a:spLocks noChangeArrowheads="1"/>
          </p:cNvSpPr>
          <p:nvPr/>
        </p:nvSpPr>
        <p:spPr bwMode="auto">
          <a:xfrm>
            <a:off x="250825" y="1196975"/>
            <a:ext cx="8713788"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The Griffith theory only indicates the stress required for crack</a:t>
            </a:r>
          </a:p>
          <a:p>
            <a:pPr eaLnBrk="1" hangingPunct="1"/>
            <a:r>
              <a:rPr lang="fr-FR" sz="1800"/>
              <a:t>propagation of an existing crack of length 2a, but does not explain</a:t>
            </a:r>
          </a:p>
          <a:p>
            <a:pPr eaLnBrk="1" hangingPunct="1"/>
            <a:r>
              <a:rPr lang="fr-FR" sz="1800"/>
              <a:t>the nucleation of the crack.</a:t>
            </a:r>
          </a:p>
          <a:p>
            <a:pPr eaLnBrk="1" hangingPunct="1"/>
            <a:endParaRPr lang="fr-FR" sz="1800"/>
          </a:p>
          <a:p>
            <a:pPr eaLnBrk="1" hangingPunct="1"/>
            <a:r>
              <a:rPr lang="fr-FR" sz="1800"/>
              <a:t>Zener and Stroh showed that the crack nucleation of length 2c</a:t>
            </a:r>
          </a:p>
          <a:p>
            <a:pPr eaLnBrk="1" hangingPunct="1"/>
            <a:r>
              <a:rPr lang="fr-FR" sz="1800"/>
              <a:t>occurs when the shear stress </a:t>
            </a:r>
            <a:r>
              <a:rPr lang="fr-FR" sz="1800">
                <a:latin typeface="Symbol" panose="05050102010706020507" pitchFamily="18" charset="2"/>
              </a:rPr>
              <a:t>t</a:t>
            </a:r>
            <a:r>
              <a:rPr lang="fr-FR" sz="1800" baseline="-25000"/>
              <a:t>s</a:t>
            </a:r>
            <a:r>
              <a:rPr lang="fr-FR" sz="1800"/>
              <a:t> created by pile-up of n dislocations</a:t>
            </a:r>
          </a:p>
          <a:p>
            <a:pPr eaLnBrk="1" hangingPunct="1"/>
            <a:r>
              <a:rPr lang="fr-FR" sz="1800"/>
              <a:t>of Burgers vector b at a grain boundary reaches the value of:</a:t>
            </a:r>
          </a:p>
        </p:txBody>
      </p:sp>
      <p:graphicFrame>
        <p:nvGraphicFramePr>
          <p:cNvPr id="33799" name="Object 7"/>
          <p:cNvGraphicFramePr>
            <a:graphicFrameLocks noGrp="1" noChangeAspect="1"/>
          </p:cNvGraphicFramePr>
          <p:nvPr>
            <p:ph idx="1"/>
          </p:nvPr>
        </p:nvGraphicFramePr>
        <p:xfrm>
          <a:off x="468313" y="3789363"/>
          <a:ext cx="3168650" cy="1400175"/>
        </p:xfrm>
        <a:graphic>
          <a:graphicData uri="http://schemas.openxmlformats.org/presentationml/2006/ole">
            <mc:AlternateContent xmlns:mc="http://schemas.openxmlformats.org/markup-compatibility/2006">
              <mc:Choice xmlns:v="urn:schemas-microsoft-com:vml" Requires="v">
                <p:oleObj spid="_x0000_s33802" name="Equation" r:id="rId4" imgW="977900" imgH="431800" progId="Equation.3">
                  <p:embed/>
                </p:oleObj>
              </mc:Choice>
              <mc:Fallback>
                <p:oleObj name="Equation" r:id="rId4" imgW="977900" imgH="431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3789363"/>
                        <a:ext cx="3168650" cy="1400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0" name="Text Box 9"/>
          <p:cNvSpPr txBox="1">
            <a:spLocks noChangeArrowheads="1"/>
          </p:cNvSpPr>
          <p:nvPr/>
        </p:nvSpPr>
        <p:spPr bwMode="auto">
          <a:xfrm>
            <a:off x="323850" y="5373688"/>
            <a:ext cx="3930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Where </a:t>
            </a:r>
            <a:r>
              <a:rPr lang="fr-FR" sz="1800">
                <a:latin typeface="Symbol" panose="05050102010706020507" pitchFamily="18" charset="2"/>
              </a:rPr>
              <a:t>t</a:t>
            </a:r>
            <a:r>
              <a:rPr lang="fr-FR" sz="1800" baseline="-25000"/>
              <a:t>i</a:t>
            </a:r>
            <a:r>
              <a:rPr lang="fr-FR" sz="1800"/>
              <a:t> is the lattice friction stress</a:t>
            </a:r>
          </a:p>
          <a:p>
            <a:pPr eaLnBrk="1" hangingPunct="1"/>
            <a:r>
              <a:rPr lang="fr-FR" sz="1800"/>
              <a:t>in the slip plane.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4819"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B5C366FC-6DEA-4AB9-81D4-5B00AFE1C42C}" type="slidenum">
              <a:rPr lang="fr-FR" sz="1400"/>
              <a:pPr eaLnBrk="1" hangingPunct="1"/>
              <a:t>24</a:t>
            </a:fld>
            <a:endParaRPr lang="fr-FR" sz="1400"/>
          </a:p>
        </p:txBody>
      </p:sp>
      <p:sp>
        <p:nvSpPr>
          <p:cNvPr id="34820" name="Rectangle 2"/>
          <p:cNvSpPr>
            <a:spLocks noGrp="1" noChangeArrowheads="1"/>
          </p:cNvSpPr>
          <p:nvPr>
            <p:ph type="title"/>
          </p:nvPr>
        </p:nvSpPr>
        <p:spPr/>
        <p:txBody>
          <a:bodyPr/>
          <a:lstStyle/>
          <a:p>
            <a:pPr eaLnBrk="1" hangingPunct="1"/>
            <a:r>
              <a:rPr lang="fr-FR" smtClean="0"/>
              <a:t>Stroh’s model of cleavage crack formation by dislocation pile-up</a:t>
            </a:r>
          </a:p>
        </p:txBody>
      </p:sp>
      <p:pic>
        <p:nvPicPr>
          <p:cNvPr id="34821" name="Picture 4"/>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4449763" y="2492375"/>
            <a:ext cx="4694237" cy="3435350"/>
          </a:xfrm>
          <a:noFill/>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2" name="Text Box 5"/>
          <p:cNvSpPr txBox="1">
            <a:spLocks noChangeArrowheads="1"/>
          </p:cNvSpPr>
          <p:nvPr/>
        </p:nvSpPr>
        <p:spPr bwMode="auto">
          <a:xfrm>
            <a:off x="323850" y="1196975"/>
            <a:ext cx="864076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Stroh included the effect of the grain size </a:t>
            </a:r>
            <a:r>
              <a:rPr lang="fr-FR" sz="2000" i="1"/>
              <a:t>d</a:t>
            </a:r>
            <a:r>
              <a:rPr lang="fr-FR" sz="2000"/>
              <a:t> in a model, suggesting the condition of the shear stress created by </a:t>
            </a:r>
            <a:r>
              <a:rPr lang="fr-FR" sz="2000" u="sng"/>
              <a:t>dislocation pile-up</a:t>
            </a:r>
            <a:r>
              <a:rPr lang="fr-FR" sz="2000"/>
              <a:t> of length </a:t>
            </a:r>
            <a:r>
              <a:rPr lang="fr-FR" sz="2000" i="1"/>
              <a:t>d/2 </a:t>
            </a:r>
            <a:r>
              <a:rPr lang="fr-FR" sz="2000"/>
              <a:t>to nucleate a microcrack as follows:</a:t>
            </a:r>
          </a:p>
        </p:txBody>
      </p:sp>
      <p:graphicFrame>
        <p:nvGraphicFramePr>
          <p:cNvPr id="34823" name="Object 7"/>
          <p:cNvGraphicFramePr>
            <a:graphicFrameLocks noGrp="1" noChangeAspect="1"/>
          </p:cNvGraphicFramePr>
          <p:nvPr>
            <p:ph idx="1"/>
          </p:nvPr>
        </p:nvGraphicFramePr>
        <p:xfrm>
          <a:off x="611188" y="2382838"/>
          <a:ext cx="3311525" cy="1038225"/>
        </p:xfrm>
        <a:graphic>
          <a:graphicData uri="http://schemas.openxmlformats.org/presentationml/2006/ole">
            <mc:AlternateContent xmlns:mc="http://schemas.openxmlformats.org/markup-compatibility/2006">
              <mc:Choice xmlns:v="urn:schemas-microsoft-com:vml" Requires="v">
                <p:oleObj spid="_x0000_s34828" name="Equation" r:id="rId4" imgW="1498600" imgH="469900" progId="Equation.3">
                  <p:embed/>
                </p:oleObj>
              </mc:Choice>
              <mc:Fallback>
                <p:oleObj name="Equation" r:id="rId4" imgW="1498600" imgH="4699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382838"/>
                        <a:ext cx="3311525"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4" name="Text Box 9"/>
          <p:cNvSpPr txBox="1">
            <a:spLocks noChangeArrowheads="1"/>
          </p:cNvSpPr>
          <p:nvPr/>
        </p:nvSpPr>
        <p:spPr bwMode="auto">
          <a:xfrm>
            <a:off x="611188" y="3473450"/>
            <a:ext cx="40036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Where:</a:t>
            </a:r>
          </a:p>
          <a:p>
            <a:pPr eaLnBrk="1" hangingPunct="1">
              <a:buFont typeface="Symbol" panose="05050102010706020507" pitchFamily="18" charset="2"/>
              <a:buChar char="-"/>
            </a:pPr>
            <a:r>
              <a:rPr lang="fr-FR" sz="2000">
                <a:latin typeface="Symbol" panose="05050102010706020507" pitchFamily="18" charset="2"/>
              </a:rPr>
              <a:t> t</a:t>
            </a:r>
            <a:r>
              <a:rPr lang="fr-FR" sz="2000" baseline="-25000"/>
              <a:t>eff</a:t>
            </a:r>
            <a:r>
              <a:rPr lang="fr-FR" sz="2000"/>
              <a:t> is the effective shear stress</a:t>
            </a:r>
          </a:p>
          <a:p>
            <a:pPr eaLnBrk="1" hangingPunct="1">
              <a:buFont typeface="Symbol" panose="05050102010706020507" pitchFamily="18" charset="2"/>
              <a:buChar char="-"/>
            </a:pPr>
            <a:r>
              <a:rPr lang="fr-FR" sz="2000">
                <a:latin typeface="Symbol" panose="05050102010706020507" pitchFamily="18" charset="2"/>
              </a:rPr>
              <a:t> t</a:t>
            </a:r>
            <a:r>
              <a:rPr lang="fr-FR" sz="2000" baseline="-25000"/>
              <a:t>y</a:t>
            </a:r>
            <a:r>
              <a:rPr lang="fr-FR" sz="2000"/>
              <a:t> is the yield stress</a:t>
            </a:r>
          </a:p>
        </p:txBody>
      </p:sp>
      <p:sp>
        <p:nvSpPr>
          <p:cNvPr id="34825" name="Text Box 10"/>
          <p:cNvSpPr txBox="1">
            <a:spLocks noChangeArrowheads="1"/>
          </p:cNvSpPr>
          <p:nvPr/>
        </p:nvSpPr>
        <p:spPr bwMode="auto">
          <a:xfrm>
            <a:off x="395288" y="4868863"/>
            <a:ext cx="44481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i="1"/>
              <a:t>Note: This model indicates that the fracture of the material should depend only on the shear stress acting on the slip band.</a:t>
            </a:r>
          </a:p>
        </p:txBody>
      </p:sp>
      <p:sp>
        <p:nvSpPr>
          <p:cNvPr id="34826" name="Rectangle 11"/>
          <p:cNvSpPr>
            <a:spLocks noChangeArrowheads="1"/>
          </p:cNvSpPr>
          <p:nvPr/>
        </p:nvSpPr>
        <p:spPr bwMode="auto">
          <a:xfrm>
            <a:off x="4572000" y="573405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b="1"/>
              <a:t>Stroh’s model of cleavage crack formation by dislocation pile-up.</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5843"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51C90FC9-D63C-47E0-A918-1D35EC2EECA4}" type="slidenum">
              <a:rPr lang="fr-FR" sz="1400"/>
              <a:pPr eaLnBrk="1" hangingPunct="1"/>
              <a:t>25</a:t>
            </a:fld>
            <a:endParaRPr lang="fr-FR" sz="1400"/>
          </a:p>
        </p:txBody>
      </p:sp>
      <p:sp>
        <p:nvSpPr>
          <p:cNvPr id="35844" name="Rectangle 2"/>
          <p:cNvSpPr>
            <a:spLocks noGrp="1" noChangeArrowheads="1"/>
          </p:cNvSpPr>
          <p:nvPr>
            <p:ph type="title"/>
          </p:nvPr>
        </p:nvSpPr>
        <p:spPr>
          <a:xfrm>
            <a:off x="250825" y="0"/>
            <a:ext cx="8713788" cy="1143000"/>
          </a:xfrm>
        </p:spPr>
        <p:txBody>
          <a:bodyPr/>
          <a:lstStyle/>
          <a:p>
            <a:pPr eaLnBrk="1" hangingPunct="1"/>
            <a:r>
              <a:rPr lang="fr-FR" smtClean="0"/>
              <a:t>Cottrell’s model of cleavage crack initiation in bcc metals</a:t>
            </a:r>
          </a:p>
        </p:txBody>
      </p:sp>
      <p:grpSp>
        <p:nvGrpSpPr>
          <p:cNvPr id="35845" name="Group 7"/>
          <p:cNvGrpSpPr>
            <a:grpSpLocks/>
          </p:cNvGrpSpPr>
          <p:nvPr/>
        </p:nvGrpSpPr>
        <p:grpSpPr bwMode="auto">
          <a:xfrm>
            <a:off x="250825" y="1557338"/>
            <a:ext cx="2551113" cy="2425700"/>
            <a:chOff x="204" y="845"/>
            <a:chExt cx="1679" cy="1608"/>
          </a:xfrm>
        </p:grpSpPr>
        <p:pic>
          <p:nvPicPr>
            <p:cNvPr id="35847" name="Picture 5" descr="Sir Alan Cottrell"/>
            <p:cNvPicPr>
              <a:picLocks noChangeAspect="1" noChangeArrowheads="1"/>
            </p:cNvPicPr>
            <p:nvPr/>
          </p:nvPicPr>
          <p:blipFill>
            <a:blip r:embed="rId2">
              <a:extLst>
                <a:ext uri="{28A0092B-C50C-407E-A947-70E740481C1C}">
                  <a14:useLocalDpi xmlns:a14="http://schemas.microsoft.com/office/drawing/2010/main" val="0"/>
                </a:ext>
              </a:extLst>
            </a:blip>
            <a:srcRect l="21376" r="22754"/>
            <a:stretch>
              <a:fillRect/>
            </a:stretch>
          </p:blipFill>
          <p:spPr bwMode="auto">
            <a:xfrm>
              <a:off x="332" y="845"/>
              <a:ext cx="1309"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Text Box 6"/>
            <p:cNvSpPr txBox="1">
              <a:spLocks noChangeArrowheads="1"/>
            </p:cNvSpPr>
            <p:nvPr/>
          </p:nvSpPr>
          <p:spPr bwMode="auto">
            <a:xfrm>
              <a:off x="204" y="2251"/>
              <a:ext cx="1679"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b="1"/>
                <a:t>Sir Alan Cottrell (1919-2012)</a:t>
              </a:r>
            </a:p>
          </p:txBody>
        </p:sp>
      </p:grpSp>
      <p:sp>
        <p:nvSpPr>
          <p:cNvPr id="35846" name="Rectangle 9"/>
          <p:cNvSpPr>
            <a:spLocks noGrp="1" noChangeArrowheads="1"/>
          </p:cNvSpPr>
          <p:nvPr>
            <p:ph type="body" idx="1"/>
          </p:nvPr>
        </p:nvSpPr>
        <p:spPr>
          <a:xfrm>
            <a:off x="2555875" y="1628775"/>
            <a:ext cx="6429375" cy="4525963"/>
          </a:xfrm>
        </p:spPr>
        <p:txBody>
          <a:bodyPr/>
          <a:lstStyle/>
          <a:p>
            <a:pPr eaLnBrk="1" hangingPunct="1">
              <a:lnSpc>
                <a:spcPct val="90000"/>
              </a:lnSpc>
            </a:pPr>
            <a:r>
              <a:rPr lang="fr-FR" sz="2400" smtClean="0"/>
              <a:t>Cottrell later suggested that the fracture process should be controlled by the critical crack growth stage under the applied tensile stress, which requires a higher stress than the crack nucleation itself as suggested by Stroh.</a:t>
            </a:r>
          </a:p>
          <a:p>
            <a:pPr eaLnBrk="1" hangingPunct="1">
              <a:lnSpc>
                <a:spcPct val="90000"/>
              </a:lnSpc>
            </a:pPr>
            <a:endParaRPr lang="fr-FR" sz="2400" smtClean="0"/>
          </a:p>
          <a:p>
            <a:pPr eaLnBrk="1" hangingPunct="1">
              <a:lnSpc>
                <a:spcPct val="90000"/>
              </a:lnSpc>
            </a:pPr>
            <a:r>
              <a:rPr lang="fr-FR" sz="2400" smtClean="0"/>
              <a:t>Cottrell also showed that the crack nucleation stress can be small if the microcrack is initiated by intersecting of two low energy slip planes to provide a preferable cleavage plane.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686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6130C643-A23D-4510-991C-A85793F78605}" type="slidenum">
              <a:rPr lang="fr-FR" sz="1400"/>
              <a:pPr eaLnBrk="1" hangingPunct="1"/>
              <a:t>26</a:t>
            </a:fld>
            <a:endParaRPr lang="fr-FR" sz="1400"/>
          </a:p>
        </p:txBody>
      </p:sp>
      <p:sp>
        <p:nvSpPr>
          <p:cNvPr id="36868" name="Rectangle 2"/>
          <p:cNvSpPr>
            <a:spLocks noGrp="1" noChangeArrowheads="1"/>
          </p:cNvSpPr>
          <p:nvPr>
            <p:ph type="title"/>
          </p:nvPr>
        </p:nvSpPr>
        <p:spPr/>
        <p:txBody>
          <a:bodyPr/>
          <a:lstStyle/>
          <a:p>
            <a:pPr eaLnBrk="1" hangingPunct="1"/>
            <a:r>
              <a:rPr lang="fr-FR" smtClean="0"/>
              <a:t>Cottrell’s model of cleavage crack initiation in bcc metals</a:t>
            </a:r>
          </a:p>
        </p:txBody>
      </p:sp>
      <p:pic>
        <p:nvPicPr>
          <p:cNvPr id="36869" name="Picture 6"/>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3851275" y="1052513"/>
            <a:ext cx="5054600" cy="4873625"/>
          </a:xfrm>
          <a:noFill/>
        </p:spPr>
      </p:pic>
      <p:graphicFrame>
        <p:nvGraphicFramePr>
          <p:cNvPr id="36870" name="Object 8"/>
          <p:cNvGraphicFramePr>
            <a:graphicFrameLocks noGrp="1" noChangeAspect="1"/>
          </p:cNvGraphicFramePr>
          <p:nvPr>
            <p:ph idx="1"/>
          </p:nvPr>
        </p:nvGraphicFramePr>
        <p:xfrm>
          <a:off x="250825" y="1989138"/>
          <a:ext cx="3635375" cy="887412"/>
        </p:xfrm>
        <a:graphic>
          <a:graphicData uri="http://schemas.openxmlformats.org/presentationml/2006/ole">
            <mc:AlternateContent xmlns:mc="http://schemas.openxmlformats.org/markup-compatibility/2006">
              <mc:Choice xmlns:v="urn:schemas-microsoft-com:vml" Requires="v">
                <p:oleObj spid="_x0000_s36873" name="Equation" r:id="rId4" imgW="1612900" imgH="393700" progId="Equation.3">
                  <p:embed/>
                </p:oleObj>
              </mc:Choice>
              <mc:Fallback>
                <p:oleObj name="Equation" r:id="rId4" imgW="1612900" imgH="3937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989138"/>
                        <a:ext cx="3635375" cy="887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1" name="Rectangle 10"/>
          <p:cNvSpPr>
            <a:spLocks noChangeArrowheads="1"/>
          </p:cNvSpPr>
          <p:nvPr/>
        </p:nvSpPr>
        <p:spPr bwMode="auto">
          <a:xfrm>
            <a:off x="179388" y="4292600"/>
            <a:ext cx="475297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This results in a wedge cleavage crack on the (001) plane. Further propagation of this crack is then controlled by the applied tensile stress.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7891"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91F57AAA-4572-455F-994B-80FB956C98F5}" type="slidenum">
              <a:rPr lang="fr-FR" sz="1400"/>
              <a:pPr eaLnBrk="1" hangingPunct="1"/>
              <a:t>27</a:t>
            </a:fld>
            <a:endParaRPr lang="fr-FR" sz="1400"/>
          </a:p>
        </p:txBody>
      </p:sp>
      <p:sp>
        <p:nvSpPr>
          <p:cNvPr id="37892" name="Rectangle 2"/>
          <p:cNvSpPr>
            <a:spLocks noGrp="1" noChangeArrowheads="1"/>
          </p:cNvSpPr>
          <p:nvPr>
            <p:ph type="title"/>
          </p:nvPr>
        </p:nvSpPr>
        <p:spPr/>
        <p:txBody>
          <a:bodyPr/>
          <a:lstStyle/>
          <a:p>
            <a:pPr eaLnBrk="1" hangingPunct="1"/>
            <a:r>
              <a:rPr lang="fr-FR" smtClean="0"/>
              <a:t>Cottrell’s model of cleavage crack initiation in bcc metals</a:t>
            </a:r>
          </a:p>
        </p:txBody>
      </p:sp>
      <p:sp>
        <p:nvSpPr>
          <p:cNvPr id="37893" name="Rectangle 5"/>
          <p:cNvSpPr>
            <a:spLocks noChangeArrowheads="1"/>
          </p:cNvSpPr>
          <p:nvPr/>
        </p:nvSpPr>
        <p:spPr bwMode="auto">
          <a:xfrm>
            <a:off x="250825" y="1268413"/>
            <a:ext cx="864235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buFontTx/>
              <a:buChar char="•"/>
            </a:pPr>
            <a:r>
              <a:rPr lang="fr-FR" sz="2000"/>
              <a:t>The dislocation created to minimize the energy is equivalent to a wedge of heigth nxb (n: number of dislocations, b: Burgers vector) and length 2a;</a:t>
            </a:r>
          </a:p>
          <a:p>
            <a:pPr eaLnBrk="1" hangingPunct="1">
              <a:buFontTx/>
              <a:buChar char="•"/>
            </a:pPr>
            <a:r>
              <a:rPr lang="fr-FR" sz="2000"/>
              <a:t>Cottrell calculates the critical energy required to create this sessile « superdislocation »</a:t>
            </a:r>
          </a:p>
          <a:p>
            <a:pPr eaLnBrk="1" hangingPunct="1">
              <a:buFontTx/>
              <a:buChar char="•"/>
            </a:pPr>
            <a:r>
              <a:rPr lang="fr-FR" sz="2000"/>
              <a:t>Instability analysis → critical cleavage stress </a:t>
            </a:r>
            <a:r>
              <a:rPr lang="fr-FR" sz="2000">
                <a:latin typeface="Symbol" panose="05050102010706020507" pitchFamily="18" charset="2"/>
              </a:rPr>
              <a:t>s</a:t>
            </a:r>
            <a:r>
              <a:rPr lang="fr-FR" sz="2000" baseline="-25000"/>
              <a:t>c</a:t>
            </a:r>
          </a:p>
        </p:txBody>
      </p:sp>
      <p:pic>
        <p:nvPicPr>
          <p:cNvPr id="3789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284538"/>
            <a:ext cx="5616575"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7895" name="Object 8"/>
          <p:cNvGraphicFramePr>
            <a:graphicFrameLocks noGrp="1" noChangeAspect="1"/>
          </p:cNvGraphicFramePr>
          <p:nvPr>
            <p:ph idx="1"/>
          </p:nvPr>
        </p:nvGraphicFramePr>
        <p:xfrm>
          <a:off x="6300788" y="3284538"/>
          <a:ext cx="2520950" cy="1042987"/>
        </p:xfrm>
        <a:graphic>
          <a:graphicData uri="http://schemas.openxmlformats.org/presentationml/2006/ole">
            <mc:AlternateContent xmlns:mc="http://schemas.openxmlformats.org/markup-compatibility/2006">
              <mc:Choice xmlns:v="urn:schemas-microsoft-com:vml" Requires="v">
                <p:oleObj spid="_x0000_s37899" name="Equation" r:id="rId4" imgW="1104900" imgH="457200" progId="Equation.3">
                  <p:embed/>
                </p:oleObj>
              </mc:Choice>
              <mc:Fallback>
                <p:oleObj name="Equation" r:id="rId4" imgW="1104900" imgH="457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788" y="3284538"/>
                        <a:ext cx="2520950" cy="1042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6" name="Text Box 10"/>
          <p:cNvSpPr txBox="1">
            <a:spLocks noChangeArrowheads="1"/>
          </p:cNvSpPr>
          <p:nvPr/>
        </p:nvSpPr>
        <p:spPr bwMode="auto">
          <a:xfrm>
            <a:off x="6659563" y="4365625"/>
            <a:ext cx="18653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a:t>K</a:t>
            </a:r>
            <a:r>
              <a:rPr lang="fr-FR" baseline="-25000"/>
              <a:t>y</a:t>
            </a:r>
            <a:r>
              <a:rPr lang="fr-FR"/>
              <a:t>: Hall-Petch constant</a:t>
            </a:r>
          </a:p>
        </p:txBody>
      </p:sp>
      <p:sp>
        <p:nvSpPr>
          <p:cNvPr id="37897" name="Text Box 11"/>
          <p:cNvSpPr txBox="1">
            <a:spLocks noChangeArrowheads="1"/>
          </p:cNvSpPr>
          <p:nvPr/>
        </p:nvSpPr>
        <p:spPr bwMode="auto">
          <a:xfrm>
            <a:off x="107950" y="5214938"/>
            <a:ext cx="9058275" cy="107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600" i="1"/>
              <a:t>Such a dependence of the fracture stress with respect to the grain size is experimentally verified in some materials. However the experimental values identified for the coefficient leads to fracture energy that is  much higher than 2</a:t>
            </a:r>
            <a:r>
              <a:rPr lang="fr-FR" sz="1600" i="1">
                <a:latin typeface="Symbol" panose="05050102010706020507" pitchFamily="18" charset="2"/>
              </a:rPr>
              <a:t>g</a:t>
            </a:r>
            <a:r>
              <a:rPr lang="fr-FR" sz="1600" i="1" baseline="-25000"/>
              <a:t>S</a:t>
            </a:r>
            <a:r>
              <a:rPr lang="fr-FR" sz="1600" i="1"/>
              <a:t>. Furthermore this model is not adapted to microstructures where initiation takes place on second phase particles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ce réservé du pied de page 5"/>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8915" name="Espace réservé du numéro de diapositive 6"/>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3F0E843F-1ACF-4C85-B7CA-7A609FA3FC31}" type="slidenum">
              <a:rPr lang="fr-FR" sz="1400"/>
              <a:pPr eaLnBrk="1" hangingPunct="1"/>
              <a:t>28</a:t>
            </a:fld>
            <a:endParaRPr lang="fr-FR" sz="1400"/>
          </a:p>
        </p:txBody>
      </p:sp>
      <p:sp>
        <p:nvSpPr>
          <p:cNvPr id="38916" name="Rectangle 2"/>
          <p:cNvSpPr>
            <a:spLocks noGrp="1" noChangeArrowheads="1"/>
          </p:cNvSpPr>
          <p:nvPr>
            <p:ph type="title"/>
          </p:nvPr>
        </p:nvSpPr>
        <p:spPr/>
        <p:txBody>
          <a:bodyPr/>
          <a:lstStyle/>
          <a:p>
            <a:pPr eaLnBrk="1" hangingPunct="1"/>
            <a:r>
              <a:rPr lang="fr-FR" smtClean="0"/>
              <a:t>Smith’s model of microcrack formation in grain boundary carbide film</a:t>
            </a:r>
          </a:p>
        </p:txBody>
      </p:sp>
      <p:sp>
        <p:nvSpPr>
          <p:cNvPr id="38917" name="Rectangle 5"/>
          <p:cNvSpPr>
            <a:spLocks noGrp="1" noChangeArrowheads="1"/>
          </p:cNvSpPr>
          <p:nvPr>
            <p:ph type="body" sz="half" idx="1"/>
          </p:nvPr>
        </p:nvSpPr>
        <p:spPr>
          <a:xfrm>
            <a:off x="179388" y="1125538"/>
            <a:ext cx="4464050" cy="4525962"/>
          </a:xfrm>
        </p:spPr>
        <p:txBody>
          <a:bodyPr/>
          <a:lstStyle/>
          <a:p>
            <a:pPr eaLnBrk="1" hangingPunct="1">
              <a:lnSpc>
                <a:spcPct val="80000"/>
              </a:lnSpc>
            </a:pPr>
            <a:r>
              <a:rPr lang="fr-FR" sz="1800" smtClean="0"/>
              <a:t>Models proposed by Stroh and Cottrell involve crack initiation by dislocation pile-up of length D/2, but do not consider the role of second phase particles (cementite in mild steels for instance).</a:t>
            </a:r>
          </a:p>
          <a:p>
            <a:pPr eaLnBrk="1" hangingPunct="1">
              <a:lnSpc>
                <a:spcPct val="80000"/>
              </a:lnSpc>
            </a:pPr>
            <a:endParaRPr lang="fr-FR" sz="1800" smtClean="0"/>
          </a:p>
          <a:p>
            <a:pPr eaLnBrk="1" hangingPunct="1">
              <a:lnSpc>
                <a:spcPct val="80000"/>
              </a:lnSpc>
            </a:pPr>
            <a:r>
              <a:rPr lang="fr-FR" sz="1800" smtClean="0"/>
              <a:t>Smith then proposed a model for cleavage fracture in mild steel related to microcracking of grain boundary carbide by dislocation pile-up of length equal to half of the grain diameter d/2.</a:t>
            </a:r>
          </a:p>
          <a:p>
            <a:pPr eaLnBrk="1" hangingPunct="1">
              <a:lnSpc>
                <a:spcPct val="80000"/>
              </a:lnSpc>
            </a:pPr>
            <a:endParaRPr lang="fr-FR" sz="1800" smtClean="0"/>
          </a:p>
          <a:p>
            <a:pPr eaLnBrk="1" hangingPunct="1">
              <a:lnSpc>
                <a:spcPct val="80000"/>
              </a:lnSpc>
            </a:pPr>
            <a:r>
              <a:rPr lang="fr-FR" sz="1800" smtClean="0"/>
              <a:t>Microcrack is initiated when a sufficiently high applied stress causes local plastic strain within the ferrite grains to nucleate microcrack in brittle grain boundary carbide of thickness C</a:t>
            </a:r>
            <a:r>
              <a:rPr lang="fr-FR" sz="1800" baseline="-25000" smtClean="0"/>
              <a:t>0</a:t>
            </a:r>
            <a:r>
              <a:rPr lang="fr-FR" sz="1800" smtClean="0"/>
              <a:t>.</a:t>
            </a:r>
          </a:p>
        </p:txBody>
      </p:sp>
      <p:pic>
        <p:nvPicPr>
          <p:cNvPr id="389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52513"/>
            <a:ext cx="4284663" cy="358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9" name="Text Box 7"/>
          <p:cNvSpPr txBox="1">
            <a:spLocks noChangeArrowheads="1"/>
          </p:cNvSpPr>
          <p:nvPr/>
        </p:nvSpPr>
        <p:spPr bwMode="auto">
          <a:xfrm>
            <a:off x="179388" y="5734050"/>
            <a:ext cx="8785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i="1"/>
              <a:t>Note: Further propagation of the GB carbide crack follows the Griffith theory.</a:t>
            </a:r>
          </a:p>
        </p:txBody>
      </p:sp>
      <p:graphicFrame>
        <p:nvGraphicFramePr>
          <p:cNvPr id="38920" name="Object 9"/>
          <p:cNvGraphicFramePr>
            <a:graphicFrameLocks noGrp="1" noChangeAspect="1"/>
          </p:cNvGraphicFramePr>
          <p:nvPr>
            <p:ph sz="half" idx="2"/>
          </p:nvPr>
        </p:nvGraphicFramePr>
        <p:xfrm>
          <a:off x="4643438" y="4686300"/>
          <a:ext cx="4321175" cy="876300"/>
        </p:xfrm>
        <a:graphic>
          <a:graphicData uri="http://schemas.openxmlformats.org/presentationml/2006/ole">
            <mc:AlternateContent xmlns:mc="http://schemas.openxmlformats.org/markup-compatibility/2006">
              <mc:Choice xmlns:v="urn:schemas-microsoft-com:vml" Requires="v">
                <p:oleObj spid="_x0000_s38922" name="Equation" r:id="rId4" imgW="2755900" imgH="558800" progId="Equation.3">
                  <p:embed/>
                </p:oleObj>
              </mc:Choice>
              <mc:Fallback>
                <p:oleObj name="Equation" r:id="rId4" imgW="2755900" imgH="5588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4686300"/>
                        <a:ext cx="4321175" cy="876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ce réservé du pied de page 5"/>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39939" name="Espace réservé du numéro de diapositive 6"/>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7D2A5B43-7C0F-465D-AB64-1EDD27B52A3B}" type="slidenum">
              <a:rPr lang="fr-FR" sz="1400"/>
              <a:pPr eaLnBrk="1" hangingPunct="1"/>
              <a:t>29</a:t>
            </a:fld>
            <a:endParaRPr lang="fr-FR" sz="1400"/>
          </a:p>
        </p:txBody>
      </p:sp>
      <p:sp>
        <p:nvSpPr>
          <p:cNvPr id="39940" name="Rectangle 2"/>
          <p:cNvSpPr>
            <a:spLocks noGrp="1" noChangeArrowheads="1"/>
          </p:cNvSpPr>
          <p:nvPr>
            <p:ph type="title"/>
          </p:nvPr>
        </p:nvSpPr>
        <p:spPr/>
        <p:txBody>
          <a:bodyPr/>
          <a:lstStyle/>
          <a:p>
            <a:pPr eaLnBrk="1" hangingPunct="1"/>
            <a:r>
              <a:rPr lang="fr-FR" smtClean="0"/>
              <a:t>Smith’s model of microcrack formation in grain boundary carbide film</a:t>
            </a:r>
          </a:p>
        </p:txBody>
      </p:sp>
      <p:sp>
        <p:nvSpPr>
          <p:cNvPr id="39941" name="Rectangle 3"/>
          <p:cNvSpPr>
            <a:spLocks noGrp="1" noChangeArrowheads="1"/>
          </p:cNvSpPr>
          <p:nvPr>
            <p:ph type="body" sz="half" idx="1"/>
          </p:nvPr>
        </p:nvSpPr>
        <p:spPr>
          <a:xfrm>
            <a:off x="179388" y="1125538"/>
            <a:ext cx="8640762" cy="3024187"/>
          </a:xfrm>
        </p:spPr>
        <p:txBody>
          <a:bodyPr/>
          <a:lstStyle/>
          <a:p>
            <a:pPr eaLnBrk="1" hangingPunct="1">
              <a:lnSpc>
                <a:spcPct val="90000"/>
              </a:lnSpc>
            </a:pPr>
            <a:endParaRPr lang="fr-FR" sz="2000" smtClean="0"/>
          </a:p>
          <a:p>
            <a:pPr eaLnBrk="1" hangingPunct="1">
              <a:lnSpc>
                <a:spcPct val="90000"/>
              </a:lnSpc>
              <a:buFontTx/>
              <a:buNone/>
            </a:pPr>
            <a:endParaRPr lang="fr-FR" sz="2000" smtClean="0"/>
          </a:p>
          <a:p>
            <a:pPr eaLnBrk="1" hangingPunct="1">
              <a:lnSpc>
                <a:spcPct val="90000"/>
              </a:lnSpc>
            </a:pPr>
            <a:r>
              <a:rPr lang="fr-FR" sz="2000" smtClean="0"/>
              <a:t>When the term related to dislocation pile-up is neglected, the criterion for propagation based on critical stress is similar to Griffith criterion</a:t>
            </a:r>
          </a:p>
          <a:p>
            <a:pPr eaLnBrk="1" hangingPunct="1">
              <a:lnSpc>
                <a:spcPct val="90000"/>
              </a:lnSpc>
            </a:pPr>
            <a:endParaRPr lang="fr-FR" sz="2000" smtClean="0"/>
          </a:p>
          <a:p>
            <a:pPr eaLnBrk="1" hangingPunct="1">
              <a:lnSpc>
                <a:spcPct val="90000"/>
              </a:lnSpc>
            </a:pPr>
            <a:endParaRPr lang="fr-FR" sz="2000" smtClean="0"/>
          </a:p>
        </p:txBody>
      </p:sp>
      <p:graphicFrame>
        <p:nvGraphicFramePr>
          <p:cNvPr id="39942" name="Object 6"/>
          <p:cNvGraphicFramePr>
            <a:graphicFrameLocks noGrp="1" noChangeAspect="1"/>
          </p:cNvGraphicFramePr>
          <p:nvPr>
            <p:ph sz="half" idx="2"/>
          </p:nvPr>
        </p:nvGraphicFramePr>
        <p:xfrm>
          <a:off x="1476375" y="3978275"/>
          <a:ext cx="5688013" cy="1154113"/>
        </p:xfrm>
        <a:graphic>
          <a:graphicData uri="http://schemas.openxmlformats.org/presentationml/2006/ole">
            <mc:AlternateContent xmlns:mc="http://schemas.openxmlformats.org/markup-compatibility/2006">
              <mc:Choice xmlns:v="urn:schemas-microsoft-com:vml" Requires="v">
                <p:oleObj spid="_x0000_s39944" name="Equation" r:id="rId3" imgW="2755900" imgH="558800" progId="Equation.3">
                  <p:embed/>
                </p:oleObj>
              </mc:Choice>
              <mc:Fallback>
                <p:oleObj name="Equation" r:id="rId3" imgW="2755900" imgH="558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3978275"/>
                        <a:ext cx="5688013" cy="11541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1331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B7826DD-BB28-49B6-AC6A-4621968F72D2}" type="slidenum">
              <a:rPr lang="fr-FR" sz="1400"/>
              <a:pPr eaLnBrk="1" hangingPunct="1"/>
              <a:t>3</a:t>
            </a:fld>
            <a:endParaRPr lang="fr-FR" sz="1400"/>
          </a:p>
        </p:txBody>
      </p:sp>
      <p:sp>
        <p:nvSpPr>
          <p:cNvPr id="13316" name="Rectangle 2"/>
          <p:cNvSpPr>
            <a:spLocks noGrp="1" noChangeArrowheads="1"/>
          </p:cNvSpPr>
          <p:nvPr>
            <p:ph type="title"/>
          </p:nvPr>
        </p:nvSpPr>
        <p:spPr/>
        <p:txBody>
          <a:bodyPr/>
          <a:lstStyle/>
          <a:p>
            <a:pPr eaLnBrk="1" hangingPunct="1"/>
            <a:r>
              <a:rPr lang="fr-FR" smtClean="0"/>
              <a:t>Objectives</a:t>
            </a:r>
          </a:p>
        </p:txBody>
      </p:sp>
      <p:sp>
        <p:nvSpPr>
          <p:cNvPr id="13317" name="Rectangle 3"/>
          <p:cNvSpPr>
            <a:spLocks noGrp="1" noChangeArrowheads="1"/>
          </p:cNvSpPr>
          <p:nvPr>
            <p:ph type="body" idx="1"/>
          </p:nvPr>
        </p:nvSpPr>
        <p:spPr>
          <a:xfrm>
            <a:off x="468313" y="1125538"/>
            <a:ext cx="8229600" cy="4525962"/>
          </a:xfrm>
        </p:spPr>
        <p:txBody>
          <a:bodyPr/>
          <a:lstStyle/>
          <a:p>
            <a:pPr eaLnBrk="1" hangingPunct="1"/>
            <a:r>
              <a:rPr lang="fr-FR" sz="2800" smtClean="0"/>
              <a:t>This chapter presents:</a:t>
            </a:r>
          </a:p>
          <a:p>
            <a:pPr eaLnBrk="1" hangingPunct="1"/>
            <a:endParaRPr lang="fr-FR" sz="2800" smtClean="0"/>
          </a:p>
          <a:p>
            <a:pPr lvl="1" eaLnBrk="1" hangingPunct="1"/>
            <a:r>
              <a:rPr lang="fr-FR" sz="2400" smtClean="0"/>
              <a:t> the theories of brittle and ductile fractures together with the micromechanisms of fracture that might occur in metallic materials.</a:t>
            </a:r>
          </a:p>
          <a:p>
            <a:pPr lvl="1" eaLnBrk="1" hangingPunct="1"/>
            <a:endParaRPr lang="fr-FR" sz="2400" smtClean="0"/>
          </a:p>
          <a:p>
            <a:pPr lvl="1" eaLnBrk="1" hangingPunct="1"/>
            <a:r>
              <a:rPr lang="fr-FR" sz="2400" smtClean="0"/>
              <a:t>Factors affecting different types of fracture processes such as brittle cleavage fracture, ductile failure or intergranular fracture will be discussed.</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re 1"/>
          <p:cNvSpPr>
            <a:spLocks noGrp="1"/>
          </p:cNvSpPr>
          <p:nvPr>
            <p:ph type="title"/>
          </p:nvPr>
        </p:nvSpPr>
        <p:spPr/>
        <p:txBody>
          <a:bodyPr/>
          <a:lstStyle/>
          <a:p>
            <a:r>
              <a:rPr lang="fr-FR" smtClean="0"/>
              <a:t>Smith’s model of microcrack formation in grain boundary carbide film</a:t>
            </a:r>
          </a:p>
        </p:txBody>
      </p:sp>
      <p:sp>
        <p:nvSpPr>
          <p:cNvPr id="40963" name="Espace réservé du contenu 3"/>
          <p:cNvSpPr>
            <a:spLocks noGrp="1"/>
          </p:cNvSpPr>
          <p:nvPr>
            <p:ph sz="half" idx="2"/>
          </p:nvPr>
        </p:nvSpPr>
        <p:spPr>
          <a:xfrm>
            <a:off x="179388" y="1125538"/>
            <a:ext cx="8245475" cy="4784725"/>
          </a:xfrm>
        </p:spPr>
        <p:txBody>
          <a:bodyPr/>
          <a:lstStyle/>
          <a:p>
            <a:r>
              <a:rPr lang="fr-FR" sz="2000" smtClean="0"/>
              <a:t>At the flow stress, using the Hall-Petch relation, it appears that the ferrite grain does no longer intervene in the formula while experimental data indicate that te cleavage strength in mild steels depends on d</a:t>
            </a:r>
            <a:r>
              <a:rPr lang="fr-FR" sz="2000" baseline="30000" smtClean="0"/>
              <a:t>1/2</a:t>
            </a:r>
            <a:r>
              <a:rPr lang="fr-FR" sz="2000" smtClean="0"/>
              <a:t>.</a:t>
            </a:r>
          </a:p>
          <a:p>
            <a:endParaRPr lang="fr-FR" sz="2000" smtClean="0"/>
          </a:p>
          <a:p>
            <a:endParaRPr lang="fr-FR" sz="2000" smtClean="0"/>
          </a:p>
          <a:p>
            <a:endParaRPr lang="fr-FR" sz="2000" smtClean="0"/>
          </a:p>
          <a:p>
            <a:endParaRPr lang="fr-FR" sz="2000" smtClean="0"/>
          </a:p>
          <a:p>
            <a:endParaRPr lang="fr-FR" sz="2000" smtClean="0"/>
          </a:p>
          <a:p>
            <a:endParaRPr lang="fr-FR" sz="2000" smtClean="0"/>
          </a:p>
          <a:p>
            <a:r>
              <a:rPr lang="fr-FR" sz="2000" smtClean="0"/>
              <a:t>However it has been shown that these parameters are not disconnected; indeed a fine grain size is associated to small carbides.</a:t>
            </a:r>
          </a:p>
        </p:txBody>
      </p:sp>
      <p:sp>
        <p:nvSpPr>
          <p:cNvPr id="4096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4096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087E15A-0BC6-4015-A367-F3A16EE066F9}" type="slidenum">
              <a:rPr lang="fr-FR" sz="1400"/>
              <a:pPr eaLnBrk="1" hangingPunct="1"/>
              <a:t>30</a:t>
            </a:fld>
            <a:endParaRPr lang="fr-FR" sz="1400"/>
          </a:p>
        </p:txBody>
      </p:sp>
      <p:graphicFrame>
        <p:nvGraphicFramePr>
          <p:cNvPr id="40966" name="Objet 6"/>
          <p:cNvGraphicFramePr>
            <a:graphicFrameLocks noChangeAspect="1"/>
          </p:cNvGraphicFramePr>
          <p:nvPr/>
        </p:nvGraphicFramePr>
        <p:xfrm>
          <a:off x="1187450" y="2708275"/>
          <a:ext cx="6332538" cy="1465263"/>
        </p:xfrm>
        <a:graphic>
          <a:graphicData uri="http://schemas.openxmlformats.org/presentationml/2006/ole">
            <mc:AlternateContent xmlns:mc="http://schemas.openxmlformats.org/markup-compatibility/2006">
              <mc:Choice xmlns:v="urn:schemas-microsoft-com:vml" Requires="v">
                <p:oleObj spid="_x0000_s40968" name="Équation" r:id="rId3" imgW="3238500" imgH="749300" progId="Equation.3">
                  <p:embed/>
                </p:oleObj>
              </mc:Choice>
              <mc:Fallback>
                <p:oleObj name="Équation" r:id="rId3" imgW="3238500" imgH="749300" progId="Equation.3">
                  <p:embed/>
                  <p:pic>
                    <p:nvPicPr>
                      <p:cNvPr id="0" name="Obje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708275"/>
                        <a:ext cx="6332538" cy="14652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u pied de page 6"/>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41987" name="Espace réservé du numéro de diapositive 7"/>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4B608B82-6E90-4976-B8DD-E97A9C854EA9}" type="slidenum">
              <a:rPr lang="fr-FR" sz="1400"/>
              <a:pPr eaLnBrk="1" hangingPunct="1"/>
              <a:t>31</a:t>
            </a:fld>
            <a:endParaRPr lang="fr-FR" sz="1400"/>
          </a:p>
        </p:txBody>
      </p:sp>
      <p:sp>
        <p:nvSpPr>
          <p:cNvPr id="41988" name="Rectangle 2"/>
          <p:cNvSpPr>
            <a:spLocks noGrp="1" noChangeArrowheads="1"/>
          </p:cNvSpPr>
          <p:nvPr>
            <p:ph type="title"/>
          </p:nvPr>
        </p:nvSpPr>
        <p:spPr>
          <a:xfrm>
            <a:off x="468313" y="-242888"/>
            <a:ext cx="8229600" cy="1143001"/>
          </a:xfrm>
        </p:spPr>
        <p:txBody>
          <a:bodyPr/>
          <a:lstStyle/>
          <a:p>
            <a:pPr eaLnBrk="1" hangingPunct="1"/>
            <a:r>
              <a:rPr lang="fr-FR" smtClean="0"/>
              <a:t>RKR model</a:t>
            </a:r>
          </a:p>
        </p:txBody>
      </p:sp>
      <p:sp>
        <p:nvSpPr>
          <p:cNvPr id="41989" name="Rectangle 7"/>
          <p:cNvSpPr>
            <a:spLocks noGrp="1" noChangeArrowheads="1"/>
          </p:cNvSpPr>
          <p:nvPr>
            <p:ph type="body" sz="half" idx="1"/>
          </p:nvPr>
        </p:nvSpPr>
        <p:spPr>
          <a:xfrm>
            <a:off x="19050" y="476250"/>
            <a:ext cx="4506913" cy="4525963"/>
          </a:xfrm>
        </p:spPr>
        <p:txBody>
          <a:bodyPr/>
          <a:lstStyle/>
          <a:p>
            <a:pPr eaLnBrk="1" hangingPunct="1">
              <a:lnSpc>
                <a:spcPct val="80000"/>
              </a:lnSpc>
            </a:pPr>
            <a:r>
              <a:rPr lang="fr-FR" sz="2000" smtClean="0"/>
              <a:t>The model proposed by Ritchie, Knott and Rice tries to relate the critical stress </a:t>
            </a:r>
            <a:r>
              <a:rPr lang="fr-FR" sz="2000" smtClean="0">
                <a:latin typeface="Symbol" panose="05050102010706020507" pitchFamily="18" charset="2"/>
              </a:rPr>
              <a:t>s</a:t>
            </a:r>
            <a:r>
              <a:rPr lang="fr-FR" sz="2000" baseline="-25000" smtClean="0"/>
              <a:t>c</a:t>
            </a:r>
            <a:r>
              <a:rPr lang="fr-FR" sz="2000" smtClean="0"/>
              <a:t> to the fracture toughness K</a:t>
            </a:r>
            <a:r>
              <a:rPr lang="fr-FR" sz="2000" baseline="-25000" smtClean="0"/>
              <a:t>Ic</a:t>
            </a:r>
            <a:r>
              <a:rPr lang="fr-FR" sz="2000" smtClean="0"/>
              <a:t>.</a:t>
            </a:r>
          </a:p>
          <a:p>
            <a:pPr eaLnBrk="1" hangingPunct="1">
              <a:lnSpc>
                <a:spcPct val="80000"/>
              </a:lnSpc>
            </a:pPr>
            <a:endParaRPr lang="fr-FR" sz="2000" smtClean="0"/>
          </a:p>
          <a:p>
            <a:pPr eaLnBrk="1" hangingPunct="1">
              <a:lnSpc>
                <a:spcPct val="80000"/>
              </a:lnSpc>
            </a:pPr>
            <a:r>
              <a:rPr lang="fr-FR" sz="2000" smtClean="0"/>
              <a:t>In this model, fracture occurs when the maximum principal stress reaches the critical stress value at a distance equal to L</a:t>
            </a:r>
            <a:r>
              <a:rPr lang="fr-FR" sz="2000" baseline="-25000" smtClean="0"/>
              <a:t>0 </a:t>
            </a:r>
            <a:r>
              <a:rPr lang="fr-FR" sz="2000" smtClean="0"/>
              <a:t>from the crack tip.</a:t>
            </a:r>
          </a:p>
          <a:p>
            <a:pPr eaLnBrk="1" hangingPunct="1">
              <a:lnSpc>
                <a:spcPct val="80000"/>
              </a:lnSpc>
            </a:pPr>
            <a:endParaRPr lang="fr-FR" sz="2000" smtClean="0"/>
          </a:p>
          <a:p>
            <a:pPr eaLnBrk="1" hangingPunct="1">
              <a:lnSpc>
                <a:spcPct val="80000"/>
              </a:lnSpc>
            </a:pPr>
            <a:r>
              <a:rPr lang="fr-FR" sz="2000" smtClean="0"/>
              <a:t> </a:t>
            </a:r>
            <a:r>
              <a:rPr lang="fr-FR" sz="2000" smtClean="0">
                <a:latin typeface="Symbol" panose="05050102010706020507" pitchFamily="18" charset="2"/>
              </a:rPr>
              <a:t>s</a:t>
            </a:r>
            <a:r>
              <a:rPr lang="fr-FR" sz="2000" baseline="-25000" smtClean="0"/>
              <a:t>c</a:t>
            </a:r>
            <a:r>
              <a:rPr lang="fr-FR" sz="2000" smtClean="0"/>
              <a:t> and L</a:t>
            </a:r>
            <a:r>
              <a:rPr lang="fr-FR" sz="2000" baseline="-25000" smtClean="0"/>
              <a:t>0</a:t>
            </a:r>
            <a:r>
              <a:rPr lang="fr-FR" sz="2000" smtClean="0"/>
              <a:t> do not depend on temperature;</a:t>
            </a:r>
          </a:p>
          <a:p>
            <a:pPr eaLnBrk="1" hangingPunct="1">
              <a:lnSpc>
                <a:spcPct val="80000"/>
              </a:lnSpc>
            </a:pPr>
            <a:endParaRPr lang="fr-FR" sz="2000" smtClean="0"/>
          </a:p>
          <a:p>
            <a:pPr eaLnBrk="1" hangingPunct="1">
              <a:lnSpc>
                <a:spcPct val="80000"/>
              </a:lnSpc>
            </a:pPr>
            <a:r>
              <a:rPr lang="fr-FR" sz="2000" smtClean="0"/>
              <a:t>K</a:t>
            </a:r>
            <a:r>
              <a:rPr lang="fr-FR" sz="2000" baseline="-25000" smtClean="0"/>
              <a:t>Ic </a:t>
            </a:r>
            <a:r>
              <a:rPr lang="fr-FR" sz="2000" smtClean="0"/>
              <a:t>depends on yield stress </a:t>
            </a:r>
            <a:r>
              <a:rPr lang="fr-FR" sz="2000" smtClean="0">
                <a:latin typeface="Symbol" panose="05050102010706020507" pitchFamily="18" charset="2"/>
              </a:rPr>
              <a:t>s</a:t>
            </a:r>
            <a:r>
              <a:rPr lang="fr-FR" sz="2000" baseline="-25000" smtClean="0"/>
              <a:t>y</a:t>
            </a:r>
            <a:r>
              <a:rPr lang="fr-FR" sz="2000" smtClean="0"/>
              <a:t> and therefore on temperature;</a:t>
            </a:r>
          </a:p>
          <a:p>
            <a:pPr eaLnBrk="1" hangingPunct="1">
              <a:lnSpc>
                <a:spcPct val="80000"/>
              </a:lnSpc>
            </a:pPr>
            <a:endParaRPr lang="fr-FR" sz="2000" smtClean="0"/>
          </a:p>
          <a:p>
            <a:pPr eaLnBrk="1" hangingPunct="1">
              <a:lnSpc>
                <a:spcPct val="80000"/>
              </a:lnSpc>
            </a:pPr>
            <a:r>
              <a:rPr lang="fr-FR" sz="2000" smtClean="0"/>
              <a:t>At low temperatures, lower stresses are required to reach the critical stress value and vice versa;</a:t>
            </a:r>
          </a:p>
          <a:p>
            <a:pPr eaLnBrk="1" hangingPunct="1">
              <a:lnSpc>
                <a:spcPct val="80000"/>
              </a:lnSpc>
            </a:pPr>
            <a:endParaRPr lang="fr-FR" sz="2000" smtClean="0"/>
          </a:p>
          <a:p>
            <a:pPr eaLnBrk="1" hangingPunct="1">
              <a:lnSpc>
                <a:spcPct val="80000"/>
              </a:lnSpc>
            </a:pPr>
            <a:endParaRPr lang="fr-FR" sz="2000" smtClean="0"/>
          </a:p>
          <a:p>
            <a:pPr eaLnBrk="1" hangingPunct="1">
              <a:lnSpc>
                <a:spcPct val="80000"/>
              </a:lnSpc>
            </a:pPr>
            <a:endParaRPr lang="fr-FR" sz="2000" smtClean="0"/>
          </a:p>
        </p:txBody>
      </p:sp>
      <p:pic>
        <p:nvPicPr>
          <p:cNvPr id="41990" name="Picture 8"/>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427538" y="765175"/>
            <a:ext cx="4716462" cy="2432050"/>
          </a:xfrm>
          <a:noFill/>
        </p:spPr>
      </p:pic>
      <p:graphicFrame>
        <p:nvGraphicFramePr>
          <p:cNvPr id="41991" name="Object 10"/>
          <p:cNvGraphicFramePr>
            <a:graphicFrameLocks noGrp="1" noChangeAspect="1"/>
          </p:cNvGraphicFramePr>
          <p:nvPr>
            <p:ph sz="quarter" idx="3"/>
          </p:nvPr>
        </p:nvGraphicFramePr>
        <p:xfrm>
          <a:off x="5076825" y="3284538"/>
          <a:ext cx="3455988" cy="1025525"/>
        </p:xfrm>
        <a:graphic>
          <a:graphicData uri="http://schemas.openxmlformats.org/presentationml/2006/ole">
            <mc:AlternateContent xmlns:mc="http://schemas.openxmlformats.org/markup-compatibility/2006">
              <mc:Choice xmlns:v="urn:schemas-microsoft-com:vml" Requires="v">
                <p:oleObj spid="_x0000_s41994" name="Equation" r:id="rId4" imgW="1968500" imgH="584200" progId="Equation.3">
                  <p:embed/>
                </p:oleObj>
              </mc:Choice>
              <mc:Fallback>
                <p:oleObj name="Equation" r:id="rId4" imgW="1968500" imgH="5842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3284538"/>
                        <a:ext cx="3455988" cy="1025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2" name="Text Box 12"/>
          <p:cNvSpPr txBox="1">
            <a:spLocks noChangeArrowheads="1"/>
          </p:cNvSpPr>
          <p:nvPr/>
        </p:nvSpPr>
        <p:spPr bwMode="auto">
          <a:xfrm>
            <a:off x="4803775" y="4365625"/>
            <a:ext cx="43402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latin typeface="Symbol" panose="05050102010706020507" pitchFamily="18" charset="2"/>
              </a:rPr>
              <a:t>b</a:t>
            </a:r>
            <a:r>
              <a:rPr lang="fr-FR" sz="1800"/>
              <a:t>: amplitude of the stress singularity;</a:t>
            </a:r>
          </a:p>
          <a:p>
            <a:pPr eaLnBrk="1" hangingPunct="1"/>
            <a:r>
              <a:rPr lang="fr-FR" sz="1800"/>
              <a:t>n: strain hardening coefficient</a:t>
            </a:r>
          </a:p>
          <a:p>
            <a:pPr eaLnBrk="1" hangingPunct="1"/>
            <a:endParaRPr lang="fr-FR" sz="18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ce réservé du pied de page 6"/>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43011" name="Espace réservé du numéro de diapositive 7"/>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8EE302D5-BD61-458E-8056-A2647FD5442A}" type="slidenum">
              <a:rPr lang="fr-FR" sz="1400"/>
              <a:pPr eaLnBrk="1" hangingPunct="1"/>
              <a:t>32</a:t>
            </a:fld>
            <a:endParaRPr lang="fr-FR" sz="1400"/>
          </a:p>
        </p:txBody>
      </p:sp>
      <p:sp>
        <p:nvSpPr>
          <p:cNvPr id="43012" name="Rectangle 2"/>
          <p:cNvSpPr>
            <a:spLocks noGrp="1" noChangeArrowheads="1"/>
          </p:cNvSpPr>
          <p:nvPr>
            <p:ph type="title"/>
          </p:nvPr>
        </p:nvSpPr>
        <p:spPr/>
        <p:txBody>
          <a:bodyPr/>
          <a:lstStyle/>
          <a:p>
            <a:pPr eaLnBrk="1" hangingPunct="1"/>
            <a:r>
              <a:rPr lang="fr-FR" smtClean="0"/>
              <a:t>RKR model</a:t>
            </a:r>
          </a:p>
        </p:txBody>
      </p:sp>
      <p:sp>
        <p:nvSpPr>
          <p:cNvPr id="43013" name="Rectangle 3"/>
          <p:cNvSpPr>
            <a:spLocks noGrp="1" noChangeArrowheads="1"/>
          </p:cNvSpPr>
          <p:nvPr>
            <p:ph type="body" sz="half" idx="1"/>
          </p:nvPr>
        </p:nvSpPr>
        <p:spPr>
          <a:xfrm>
            <a:off x="395288" y="981075"/>
            <a:ext cx="4506912" cy="4525963"/>
          </a:xfrm>
        </p:spPr>
        <p:txBody>
          <a:bodyPr/>
          <a:lstStyle/>
          <a:p>
            <a:pPr eaLnBrk="1" hangingPunct="1">
              <a:buFontTx/>
              <a:buNone/>
            </a:pPr>
            <a:endParaRPr lang="fr-FR" sz="2800" smtClean="0"/>
          </a:p>
          <a:p>
            <a:pPr eaLnBrk="1" hangingPunct="1"/>
            <a:r>
              <a:rPr lang="fr-FR" sz="2800" smtClean="0"/>
              <a:t> L</a:t>
            </a:r>
            <a:r>
              <a:rPr lang="fr-FR" sz="2800" baseline="-25000" smtClean="0"/>
              <a:t>0 </a:t>
            </a:r>
            <a:r>
              <a:rPr lang="en-US" sz="2800" smtClean="0"/>
              <a:t>~ 2 x grain size d</a:t>
            </a:r>
          </a:p>
          <a:p>
            <a:pPr eaLnBrk="1" hangingPunct="1"/>
            <a:endParaRPr lang="en-US" sz="2800" smtClean="0"/>
          </a:p>
          <a:p>
            <a:pPr eaLnBrk="1" hangingPunct="1"/>
            <a:r>
              <a:rPr lang="fr-FR" sz="2800" smtClean="0"/>
              <a:t>L</a:t>
            </a:r>
            <a:r>
              <a:rPr lang="fr-FR" sz="2800" baseline="-25000" smtClean="0"/>
              <a:t>0 </a:t>
            </a:r>
            <a:r>
              <a:rPr lang="en-US" sz="2800" smtClean="0"/>
              <a:t>and </a:t>
            </a:r>
            <a:r>
              <a:rPr lang="en-US" sz="2800" smtClean="0">
                <a:latin typeface="Symbol" panose="05050102010706020507" pitchFamily="18" charset="2"/>
              </a:rPr>
              <a:t>s</a:t>
            </a:r>
            <a:r>
              <a:rPr lang="en-US" sz="2800" baseline="-25000" smtClean="0"/>
              <a:t>c</a:t>
            </a:r>
            <a:r>
              <a:rPr lang="en-US" sz="2800" smtClean="0"/>
              <a:t> have to be derived from experimental data;</a:t>
            </a:r>
          </a:p>
          <a:p>
            <a:pPr eaLnBrk="1" hangingPunct="1"/>
            <a:endParaRPr lang="fr-FR" sz="2800" smtClean="0"/>
          </a:p>
          <a:p>
            <a:pPr eaLnBrk="1" hangingPunct="1"/>
            <a:endParaRPr lang="fr-FR" sz="2800" smtClean="0"/>
          </a:p>
          <a:p>
            <a:pPr eaLnBrk="1" hangingPunct="1"/>
            <a:endParaRPr lang="fr-FR" sz="2800" smtClean="0"/>
          </a:p>
          <a:p>
            <a:pPr eaLnBrk="1" hangingPunct="1"/>
            <a:endParaRPr lang="fr-FR" sz="2800" smtClean="0"/>
          </a:p>
        </p:txBody>
      </p:sp>
      <p:pic>
        <p:nvPicPr>
          <p:cNvPr id="43014" name="Picture 8"/>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716463" y="1625600"/>
            <a:ext cx="4248150" cy="2084388"/>
          </a:xfr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u pied de page 6"/>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44035" name="Espace réservé du numéro de diapositive 7"/>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5363C327-5330-4BB9-B08B-21BB73D7E47E}" type="slidenum">
              <a:rPr lang="fr-FR" sz="1400"/>
              <a:pPr eaLnBrk="1" hangingPunct="1"/>
              <a:t>33</a:t>
            </a:fld>
            <a:endParaRPr lang="fr-FR" sz="1400"/>
          </a:p>
        </p:txBody>
      </p:sp>
      <p:sp>
        <p:nvSpPr>
          <p:cNvPr id="44036" name="Rectangle 2"/>
          <p:cNvSpPr>
            <a:spLocks noGrp="1" noChangeArrowheads="1"/>
          </p:cNvSpPr>
          <p:nvPr>
            <p:ph type="title"/>
          </p:nvPr>
        </p:nvSpPr>
        <p:spPr/>
        <p:txBody>
          <a:bodyPr/>
          <a:lstStyle/>
          <a:p>
            <a:pPr eaLnBrk="1" hangingPunct="1"/>
            <a:r>
              <a:rPr lang="fr-FR" smtClean="0"/>
              <a:t>Weakest link theory</a:t>
            </a:r>
          </a:p>
        </p:txBody>
      </p:sp>
      <p:sp>
        <p:nvSpPr>
          <p:cNvPr id="44037" name="Rectangle 3"/>
          <p:cNvSpPr>
            <a:spLocks noGrp="1" noChangeArrowheads="1"/>
          </p:cNvSpPr>
          <p:nvPr>
            <p:ph type="body" sz="half" idx="1"/>
          </p:nvPr>
        </p:nvSpPr>
        <p:spPr>
          <a:xfrm>
            <a:off x="468313" y="908050"/>
            <a:ext cx="8075612" cy="4525963"/>
          </a:xfrm>
        </p:spPr>
        <p:txBody>
          <a:bodyPr/>
          <a:lstStyle/>
          <a:p>
            <a:pPr eaLnBrk="1" hangingPunct="1"/>
            <a:r>
              <a:rPr lang="fr-FR" sz="1800" smtClean="0"/>
              <a:t>In a given material, the stressed region (volume V) is divided into N elements (volumeV</a:t>
            </a:r>
            <a:r>
              <a:rPr lang="fr-FR" sz="1800" baseline="-25000" smtClean="0"/>
              <a:t>0</a:t>
            </a:r>
            <a:r>
              <a:rPr lang="fr-FR" sz="1800" smtClean="0"/>
              <a:t>).</a:t>
            </a:r>
          </a:p>
          <a:p>
            <a:pPr eaLnBrk="1" hangingPunct="1"/>
            <a:r>
              <a:rPr lang="fr-FR" sz="1800" smtClean="0"/>
              <a:t>Each volume is submitted to a homogeneous stress </a:t>
            </a:r>
            <a:r>
              <a:rPr lang="fr-FR" sz="1800" smtClean="0">
                <a:latin typeface="Symbol" panose="05050102010706020507" pitchFamily="18" charset="2"/>
              </a:rPr>
              <a:t>s</a:t>
            </a:r>
            <a:r>
              <a:rPr lang="fr-FR" sz="1800" baseline="-25000" smtClean="0"/>
              <a:t>i</a:t>
            </a:r>
            <a:r>
              <a:rPr lang="fr-FR" sz="1800" smtClean="0"/>
              <a:t> and the probability of failure is p</a:t>
            </a:r>
            <a:r>
              <a:rPr lang="fr-FR" sz="1800" baseline="-25000" smtClean="0"/>
              <a:t>0</a:t>
            </a:r>
            <a:r>
              <a:rPr lang="fr-FR" sz="1800" smtClean="0"/>
              <a:t>(</a:t>
            </a:r>
            <a:r>
              <a:rPr lang="fr-FR" sz="1800" smtClean="0">
                <a:latin typeface="Symbol" panose="05050102010706020507" pitchFamily="18" charset="2"/>
              </a:rPr>
              <a:t>s</a:t>
            </a:r>
            <a:r>
              <a:rPr lang="fr-FR" sz="1800" baseline="-25000" smtClean="0"/>
              <a:t>i</a:t>
            </a:r>
            <a:r>
              <a:rPr lang="fr-FR" sz="1800" smtClean="0"/>
              <a:t>);</a:t>
            </a:r>
          </a:p>
          <a:p>
            <a:pPr eaLnBrk="1" hangingPunct="1"/>
            <a:r>
              <a:rPr lang="fr-FR" sz="1800" smtClean="0"/>
              <a:t>The probabability of failure of the total volume is:</a:t>
            </a:r>
          </a:p>
          <a:p>
            <a:pPr eaLnBrk="1" hangingPunct="1"/>
            <a:endParaRPr lang="fr-FR" sz="1800" smtClean="0"/>
          </a:p>
          <a:p>
            <a:pPr eaLnBrk="1" hangingPunct="1"/>
            <a:endParaRPr lang="fr-FR" sz="1800" smtClean="0"/>
          </a:p>
          <a:p>
            <a:pPr eaLnBrk="1" hangingPunct="1"/>
            <a:endParaRPr lang="fr-FR" sz="1800" smtClean="0"/>
          </a:p>
          <a:p>
            <a:pPr eaLnBrk="1" hangingPunct="1"/>
            <a:r>
              <a:rPr lang="fr-FR" sz="1800" smtClean="0"/>
              <a:t>If the stress </a:t>
            </a:r>
            <a:r>
              <a:rPr lang="fr-FR" sz="1800" smtClean="0">
                <a:latin typeface="Symbol" panose="05050102010706020507" pitchFamily="18" charset="2"/>
              </a:rPr>
              <a:t>s</a:t>
            </a:r>
            <a:r>
              <a:rPr lang="fr-FR" sz="1800" smtClean="0"/>
              <a:t> and the failure probability p</a:t>
            </a:r>
            <a:r>
              <a:rPr lang="fr-FR" sz="1800" baseline="-25000" smtClean="0"/>
              <a:t>0</a:t>
            </a:r>
            <a:r>
              <a:rPr lang="fr-FR" sz="1800" smtClean="0"/>
              <a:t>(</a:t>
            </a:r>
            <a:r>
              <a:rPr lang="fr-FR" sz="1800" smtClean="0">
                <a:latin typeface="Symbol" panose="05050102010706020507" pitchFamily="18" charset="2"/>
              </a:rPr>
              <a:t>s</a:t>
            </a:r>
            <a:r>
              <a:rPr lang="fr-FR" sz="1800" smtClean="0"/>
              <a:t>)are the same in each elementary volume, </a:t>
            </a:r>
          </a:p>
          <a:p>
            <a:pPr eaLnBrk="1" hangingPunct="1"/>
            <a:endParaRPr lang="fr-FR" sz="1800" smtClean="0"/>
          </a:p>
          <a:p>
            <a:pPr eaLnBrk="1" hangingPunct="1"/>
            <a:endParaRPr lang="fr-FR" sz="1800" smtClean="0"/>
          </a:p>
          <a:p>
            <a:pPr eaLnBrk="1" hangingPunct="1"/>
            <a:endParaRPr lang="fr-FR" sz="1800" smtClean="0"/>
          </a:p>
          <a:p>
            <a:pPr eaLnBrk="1" hangingPunct="1"/>
            <a:r>
              <a:rPr lang="fr-FR" sz="1800" smtClean="0"/>
              <a:t>If the stress is not homogenous over the volume V</a:t>
            </a:r>
          </a:p>
        </p:txBody>
      </p:sp>
      <p:graphicFrame>
        <p:nvGraphicFramePr>
          <p:cNvPr id="44038" name="Object 5"/>
          <p:cNvGraphicFramePr>
            <a:graphicFrameLocks noGrp="1" noChangeAspect="1"/>
          </p:cNvGraphicFramePr>
          <p:nvPr>
            <p:ph sz="quarter" idx="2"/>
          </p:nvPr>
        </p:nvGraphicFramePr>
        <p:xfrm>
          <a:off x="3132138" y="2636838"/>
          <a:ext cx="2881312" cy="865187"/>
        </p:xfrm>
        <a:graphic>
          <a:graphicData uri="http://schemas.openxmlformats.org/presentationml/2006/ole">
            <mc:AlternateContent xmlns:mc="http://schemas.openxmlformats.org/markup-compatibility/2006">
              <mc:Choice xmlns:v="urn:schemas-microsoft-com:vml" Requires="v">
                <p:oleObj spid="_x0000_s44044" name="Equation" r:id="rId3" imgW="1524000" imgH="457200" progId="Equation.3">
                  <p:embed/>
                </p:oleObj>
              </mc:Choice>
              <mc:Fallback>
                <p:oleObj name="Equation" r:id="rId3" imgW="152400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636838"/>
                        <a:ext cx="2881312"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9" name="Object 8"/>
          <p:cNvGraphicFramePr>
            <a:graphicFrameLocks noGrp="1" noChangeAspect="1"/>
          </p:cNvGraphicFramePr>
          <p:nvPr>
            <p:ph sz="quarter" idx="3"/>
          </p:nvPr>
        </p:nvGraphicFramePr>
        <p:xfrm>
          <a:off x="1908175" y="4076700"/>
          <a:ext cx="5903913" cy="938213"/>
        </p:xfrm>
        <a:graphic>
          <a:graphicData uri="http://schemas.openxmlformats.org/presentationml/2006/ole">
            <mc:AlternateContent xmlns:mc="http://schemas.openxmlformats.org/markup-compatibility/2006">
              <mc:Choice xmlns:v="urn:schemas-microsoft-com:vml" Requires="v">
                <p:oleObj spid="_x0000_s44045" name="Equation" r:id="rId5" imgW="3200400" imgH="508000" progId="Equation.3">
                  <p:embed/>
                </p:oleObj>
              </mc:Choice>
              <mc:Fallback>
                <p:oleObj name="Equation" r:id="rId5" imgW="3200400" imgH="5080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4076700"/>
                        <a:ext cx="5903913"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0" name="Object 11"/>
          <p:cNvGraphicFramePr>
            <a:graphicFrameLocks noChangeAspect="1"/>
          </p:cNvGraphicFramePr>
          <p:nvPr/>
        </p:nvGraphicFramePr>
        <p:xfrm>
          <a:off x="2451100" y="5373688"/>
          <a:ext cx="4240213" cy="938212"/>
        </p:xfrm>
        <a:graphic>
          <a:graphicData uri="http://schemas.openxmlformats.org/presentationml/2006/ole">
            <mc:AlternateContent xmlns:mc="http://schemas.openxmlformats.org/markup-compatibility/2006">
              <mc:Choice xmlns:v="urn:schemas-microsoft-com:vml" Requires="v">
                <p:oleObj spid="_x0000_s44046" name="Equation" r:id="rId7" imgW="2298700" imgH="508000" progId="Equation.3">
                  <p:embed/>
                </p:oleObj>
              </mc:Choice>
              <mc:Fallback>
                <p:oleObj name="Equation" r:id="rId7" imgW="2298700" imgH="50800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1100" y="5373688"/>
                        <a:ext cx="4240213"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u pied de page 6"/>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45059" name="Espace réservé du numéro de diapositive 7"/>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ACD469F2-6A23-4DEF-A993-2A0BDBE61BD6}" type="slidenum">
              <a:rPr lang="fr-FR" sz="1400"/>
              <a:pPr eaLnBrk="1" hangingPunct="1"/>
              <a:t>34</a:t>
            </a:fld>
            <a:endParaRPr lang="fr-FR" sz="1400"/>
          </a:p>
        </p:txBody>
      </p:sp>
      <p:sp>
        <p:nvSpPr>
          <p:cNvPr id="45060" name="Rectangle 2"/>
          <p:cNvSpPr>
            <a:spLocks noGrp="1" noChangeArrowheads="1"/>
          </p:cNvSpPr>
          <p:nvPr>
            <p:ph type="title"/>
          </p:nvPr>
        </p:nvSpPr>
        <p:spPr/>
        <p:txBody>
          <a:bodyPr/>
          <a:lstStyle/>
          <a:p>
            <a:pPr eaLnBrk="1" hangingPunct="1"/>
            <a:r>
              <a:rPr lang="fr-FR" smtClean="0"/>
              <a:t>Weibull theory</a:t>
            </a:r>
          </a:p>
        </p:txBody>
      </p:sp>
      <p:sp>
        <p:nvSpPr>
          <p:cNvPr id="45061" name="Rectangle 3"/>
          <p:cNvSpPr>
            <a:spLocks noGrp="1" noChangeArrowheads="1"/>
          </p:cNvSpPr>
          <p:nvPr>
            <p:ph type="body" sz="half" idx="1"/>
          </p:nvPr>
        </p:nvSpPr>
        <p:spPr>
          <a:xfrm>
            <a:off x="179388" y="1125538"/>
            <a:ext cx="8686800" cy="4525962"/>
          </a:xfrm>
        </p:spPr>
        <p:txBody>
          <a:bodyPr/>
          <a:lstStyle/>
          <a:p>
            <a:pPr eaLnBrk="1" hangingPunct="1"/>
            <a:r>
              <a:rPr lang="fr-FR" sz="2000" smtClean="0"/>
              <a:t>In Weibull’s model the material is assumed isotropic and statistically homogeneous</a:t>
            </a:r>
          </a:p>
          <a:p>
            <a:pPr eaLnBrk="1" hangingPunct="1"/>
            <a:r>
              <a:rPr lang="fr-FR" sz="2000" smtClean="0"/>
              <a:t>Weibull proposed an empirical relationship:</a:t>
            </a:r>
          </a:p>
          <a:p>
            <a:pPr eaLnBrk="1" hangingPunct="1"/>
            <a:endParaRPr lang="fr-FR" sz="2000" smtClean="0"/>
          </a:p>
          <a:p>
            <a:pPr eaLnBrk="1" hangingPunct="1"/>
            <a:endParaRPr lang="fr-FR" sz="2000" smtClean="0"/>
          </a:p>
          <a:p>
            <a:pPr eaLnBrk="1" hangingPunct="1"/>
            <a:endParaRPr lang="fr-FR" sz="2000" smtClean="0"/>
          </a:p>
          <a:p>
            <a:pPr eaLnBrk="1" hangingPunct="1">
              <a:buFontTx/>
              <a:buNone/>
            </a:pPr>
            <a:r>
              <a:rPr lang="fr-FR" sz="2000" smtClean="0">
                <a:latin typeface="Symbol" panose="05050102010706020507" pitchFamily="18" charset="2"/>
              </a:rPr>
              <a:t>s</a:t>
            </a:r>
            <a:r>
              <a:rPr lang="fr-FR" sz="2000" baseline="-25000" smtClean="0"/>
              <a:t>0</a:t>
            </a:r>
            <a:r>
              <a:rPr lang="fr-FR" sz="2000" smtClean="0"/>
              <a:t> : threshold stress (</a:t>
            </a:r>
            <a:r>
              <a:rPr lang="fr-FR" sz="2000" smtClean="0">
                <a:latin typeface="Symbol" panose="05050102010706020507" pitchFamily="18" charset="2"/>
              </a:rPr>
              <a:t>s</a:t>
            </a:r>
            <a:r>
              <a:rPr lang="fr-FR" sz="2000" baseline="-25000" smtClean="0"/>
              <a:t>0</a:t>
            </a:r>
            <a:r>
              <a:rPr lang="fr-FR" sz="2000" smtClean="0"/>
              <a:t> below no failure), </a:t>
            </a:r>
            <a:r>
              <a:rPr lang="fr-FR" sz="2000" smtClean="0">
                <a:latin typeface="Symbol" panose="05050102010706020507" pitchFamily="18" charset="2"/>
              </a:rPr>
              <a:t>s</a:t>
            </a:r>
            <a:r>
              <a:rPr lang="fr-FR" sz="2000" baseline="-25000" smtClean="0"/>
              <a:t>u </a:t>
            </a:r>
            <a:r>
              <a:rPr lang="fr-FR" sz="2000" smtClean="0"/>
              <a:t>normalising stress.</a:t>
            </a:r>
          </a:p>
          <a:p>
            <a:pPr eaLnBrk="1" hangingPunct="1"/>
            <a:endParaRPr lang="fr-FR" sz="2000" smtClean="0"/>
          </a:p>
          <a:p>
            <a:pPr eaLnBrk="1" hangingPunct="1"/>
            <a:endParaRPr lang="fr-FR" sz="2000" smtClean="0"/>
          </a:p>
          <a:p>
            <a:pPr eaLnBrk="1" hangingPunct="1"/>
            <a:endParaRPr lang="fr-FR" sz="2000" smtClean="0"/>
          </a:p>
          <a:p>
            <a:pPr eaLnBrk="1" hangingPunct="1"/>
            <a:endParaRPr lang="fr-FR" sz="2000" smtClean="0"/>
          </a:p>
          <a:p>
            <a:pPr eaLnBrk="1" hangingPunct="1"/>
            <a:endParaRPr lang="fr-FR" sz="2000" smtClean="0"/>
          </a:p>
        </p:txBody>
      </p:sp>
      <p:graphicFrame>
        <p:nvGraphicFramePr>
          <p:cNvPr id="45062" name="Object 4"/>
          <p:cNvGraphicFramePr>
            <a:graphicFrameLocks noGrp="1" noChangeAspect="1"/>
          </p:cNvGraphicFramePr>
          <p:nvPr>
            <p:ph sz="quarter" idx="2"/>
          </p:nvPr>
        </p:nvGraphicFramePr>
        <p:xfrm>
          <a:off x="1116013" y="2205038"/>
          <a:ext cx="2663825" cy="822325"/>
        </p:xfrm>
        <a:graphic>
          <a:graphicData uri="http://schemas.openxmlformats.org/presentationml/2006/ole">
            <mc:AlternateContent xmlns:mc="http://schemas.openxmlformats.org/markup-compatibility/2006">
              <mc:Choice xmlns:v="urn:schemas-microsoft-com:vml" Requires="v">
                <p:oleObj spid="_x0000_s45068" name="Equation" r:id="rId3" imgW="1726451" imgH="533169" progId="Equation.3">
                  <p:embed/>
                </p:oleObj>
              </mc:Choice>
              <mc:Fallback>
                <p:oleObj name="Equation" r:id="rId3" imgW="1726451" imgH="53316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205038"/>
                        <a:ext cx="26638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3" name="Object 8"/>
          <p:cNvGraphicFramePr>
            <a:graphicFrameLocks noGrp="1" noChangeAspect="1"/>
          </p:cNvGraphicFramePr>
          <p:nvPr>
            <p:ph sz="quarter" idx="3"/>
          </p:nvPr>
        </p:nvGraphicFramePr>
        <p:xfrm>
          <a:off x="4313238" y="2349500"/>
          <a:ext cx="2679700" cy="717550"/>
        </p:xfrm>
        <a:graphic>
          <a:graphicData uri="http://schemas.openxmlformats.org/presentationml/2006/ole">
            <mc:AlternateContent xmlns:mc="http://schemas.openxmlformats.org/markup-compatibility/2006">
              <mc:Choice xmlns:v="urn:schemas-microsoft-com:vml" Requires="v">
                <p:oleObj spid="_x0000_s45069" name="Equation" r:id="rId5" imgW="1612900" imgH="431800" progId="Equation.3">
                  <p:embed/>
                </p:oleObj>
              </mc:Choice>
              <mc:Fallback>
                <p:oleObj name="Equation" r:id="rId5" imgW="1612900" imgH="4318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3238" y="2349500"/>
                        <a:ext cx="267970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4" name="Object 10"/>
          <p:cNvGraphicFramePr>
            <a:graphicFrameLocks noChangeAspect="1"/>
          </p:cNvGraphicFramePr>
          <p:nvPr/>
        </p:nvGraphicFramePr>
        <p:xfrm>
          <a:off x="1908175" y="3860800"/>
          <a:ext cx="4098925" cy="1125538"/>
        </p:xfrm>
        <a:graphic>
          <a:graphicData uri="http://schemas.openxmlformats.org/presentationml/2006/ole">
            <mc:AlternateContent xmlns:mc="http://schemas.openxmlformats.org/markup-compatibility/2006">
              <mc:Choice xmlns:v="urn:schemas-microsoft-com:vml" Requires="v">
                <p:oleObj spid="_x0000_s45070" name="Equation" r:id="rId7" imgW="2222500" imgH="609600" progId="Equation.3">
                  <p:embed/>
                </p:oleObj>
              </mc:Choice>
              <mc:Fallback>
                <p:oleObj name="Equation" r:id="rId7" imgW="2222500" imgH="6096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3860800"/>
                        <a:ext cx="4098925" cy="1125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re 1"/>
          <p:cNvSpPr>
            <a:spLocks noGrp="1"/>
          </p:cNvSpPr>
          <p:nvPr>
            <p:ph type="title"/>
          </p:nvPr>
        </p:nvSpPr>
        <p:spPr/>
        <p:txBody>
          <a:bodyPr/>
          <a:lstStyle/>
          <a:p>
            <a:pPr eaLnBrk="1" hangingPunct="1"/>
            <a:r>
              <a:rPr lang="fr-FR" smtClean="0"/>
              <a:t>Comments on Weibull’s model</a:t>
            </a:r>
          </a:p>
        </p:txBody>
      </p:sp>
      <p:sp>
        <p:nvSpPr>
          <p:cNvPr id="46083" name="Espace réservé du contenu 2"/>
          <p:cNvSpPr>
            <a:spLocks noGrp="1"/>
          </p:cNvSpPr>
          <p:nvPr>
            <p:ph idx="1"/>
          </p:nvPr>
        </p:nvSpPr>
        <p:spPr>
          <a:xfrm>
            <a:off x="468313" y="908050"/>
            <a:ext cx="8229600" cy="4525963"/>
          </a:xfrm>
        </p:spPr>
        <p:txBody>
          <a:bodyPr/>
          <a:lstStyle/>
          <a:p>
            <a:pPr eaLnBrk="1" hangingPunct="1"/>
            <a:r>
              <a:rPr lang="fr-FR" sz="1800" smtClean="0"/>
              <a:t>Weibull’s model is intrinscially based on probability and macroscopic;</a:t>
            </a:r>
          </a:p>
          <a:p>
            <a:pPr eaLnBrk="1" hangingPunct="1"/>
            <a:endParaRPr lang="fr-FR" sz="1800" smtClean="0"/>
          </a:p>
          <a:p>
            <a:pPr eaLnBrk="1" hangingPunct="1"/>
            <a:r>
              <a:rPr lang="fr-FR" sz="1800" smtClean="0"/>
              <a:t>It recognises the presence of defects and their role as a source of failure, but does not directy consider this presence;</a:t>
            </a:r>
          </a:p>
          <a:p>
            <a:pPr eaLnBrk="1" hangingPunct="1"/>
            <a:endParaRPr lang="fr-FR" sz="1800" smtClean="0"/>
          </a:p>
          <a:p>
            <a:pPr eaLnBrk="1" hangingPunct="1"/>
            <a:r>
              <a:rPr lang="fr-FR" sz="1800" smtClean="0"/>
              <a:t>The model adresses the consequence of the presence of defects but not to the root cause of these defects;</a:t>
            </a:r>
          </a:p>
          <a:p>
            <a:pPr eaLnBrk="1" hangingPunct="1"/>
            <a:endParaRPr lang="fr-FR" sz="1800" smtClean="0"/>
          </a:p>
          <a:p>
            <a:pPr eaLnBrk="1" hangingPunct="1"/>
            <a:r>
              <a:rPr lang="fr-FR" sz="1800" smtClean="0"/>
              <a:t>It does not consider the distribution, orientation, nature of defects and the stress field;</a:t>
            </a:r>
          </a:p>
          <a:p>
            <a:pPr eaLnBrk="1" hangingPunct="1"/>
            <a:endParaRPr lang="fr-FR" sz="1800" smtClean="0"/>
          </a:p>
          <a:p>
            <a:pPr eaLnBrk="1" hangingPunct="1"/>
            <a:r>
              <a:rPr lang="fr-FR" sz="1800" smtClean="0"/>
              <a:t>However this model is simple, with 2 parameters that can be easily experimentally determined on the basis of fracture data;</a:t>
            </a:r>
          </a:p>
          <a:p>
            <a:pPr eaLnBrk="1" hangingPunct="1"/>
            <a:endParaRPr lang="fr-FR" sz="1800" smtClean="0"/>
          </a:p>
          <a:p>
            <a:pPr eaLnBrk="1" hangingPunct="1"/>
            <a:r>
              <a:rPr lang="fr-FR" sz="1800" smtClean="0"/>
              <a:t>It can account for the scatter in fracture data in a wide range of materials (not only in metals!) for simple sollicitations</a:t>
            </a:r>
          </a:p>
          <a:p>
            <a:pPr eaLnBrk="1" hangingPunct="1"/>
            <a:endParaRPr lang="fr-FR" sz="1800" smtClean="0"/>
          </a:p>
          <a:p>
            <a:pPr eaLnBrk="1" hangingPunct="1"/>
            <a:endParaRPr lang="fr-FR" sz="1800" smtClean="0"/>
          </a:p>
        </p:txBody>
      </p:sp>
      <p:sp>
        <p:nvSpPr>
          <p:cNvPr id="46084" name="Espace réservé du pied de page 3"/>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46085" name="Espace réservé du numéro de diapositive 4"/>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868F5FA8-162C-47F0-9F53-B27B0481374E}" type="slidenum">
              <a:rPr lang="fr-FR" sz="1400"/>
              <a:pPr eaLnBrk="1" hangingPunct="1"/>
              <a:t>35</a:t>
            </a:fld>
            <a:endParaRPr lang="fr-FR" sz="1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4710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F66C0388-8430-44E2-90D8-484133B599DC}" type="slidenum">
              <a:rPr lang="fr-FR" sz="1400"/>
              <a:pPr eaLnBrk="1" hangingPunct="1"/>
              <a:t>36</a:t>
            </a:fld>
            <a:endParaRPr lang="fr-FR" sz="1400"/>
          </a:p>
        </p:txBody>
      </p:sp>
      <p:sp>
        <p:nvSpPr>
          <p:cNvPr id="47108" name="Rectangle 2"/>
          <p:cNvSpPr>
            <a:spLocks noGrp="1" noChangeArrowheads="1"/>
          </p:cNvSpPr>
          <p:nvPr>
            <p:ph type="title"/>
          </p:nvPr>
        </p:nvSpPr>
        <p:spPr/>
        <p:txBody>
          <a:bodyPr/>
          <a:lstStyle/>
          <a:p>
            <a:pPr eaLnBrk="1" hangingPunct="1"/>
            <a:r>
              <a:rPr lang="fr-FR" smtClean="0"/>
              <a:t>Competition between intergranular fracture and cleavage</a:t>
            </a:r>
          </a:p>
        </p:txBody>
      </p:sp>
      <p:sp>
        <p:nvSpPr>
          <p:cNvPr id="47109" name="Text Box 5"/>
          <p:cNvSpPr txBox="1">
            <a:spLocks noChangeArrowheads="1"/>
          </p:cNvSpPr>
          <p:nvPr/>
        </p:nvSpPr>
        <p:spPr bwMode="auto">
          <a:xfrm>
            <a:off x="611188" y="5157788"/>
            <a:ext cx="8229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Intergranular fracture not only occurs at lower stress but the dispersion is also larger,as indicated by the m value</a:t>
            </a:r>
          </a:p>
        </p:txBody>
      </p:sp>
      <p:grpSp>
        <p:nvGrpSpPr>
          <p:cNvPr id="47110" name="Group 7"/>
          <p:cNvGrpSpPr>
            <a:grpSpLocks/>
          </p:cNvGrpSpPr>
          <p:nvPr/>
        </p:nvGrpSpPr>
        <p:grpSpPr bwMode="auto">
          <a:xfrm>
            <a:off x="1331913" y="981075"/>
            <a:ext cx="6264275" cy="4103688"/>
            <a:chOff x="975" y="709"/>
            <a:chExt cx="3674" cy="2403"/>
          </a:xfrm>
        </p:grpSpPr>
        <p:pic>
          <p:nvPicPr>
            <p:cNvPr id="471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 y="709"/>
              <a:ext cx="3674" cy="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2" name="Text Box 6"/>
            <p:cNvSpPr txBox="1">
              <a:spLocks noChangeArrowheads="1"/>
            </p:cNvSpPr>
            <p:nvPr/>
          </p:nvSpPr>
          <p:spPr bwMode="auto">
            <a:xfrm>
              <a:off x="1791" y="1346"/>
              <a:ext cx="455"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b="1">
                  <a:latin typeface="Times New Roman" panose="02020603050405020304" pitchFamily="18" charset="0"/>
                </a:rPr>
                <a:t>16MND5</a:t>
              </a: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fr-FR" smtClean="0"/>
              <a:t>Competition between intergranular fracture and cleavage</a:t>
            </a:r>
          </a:p>
        </p:txBody>
      </p:sp>
      <p:sp>
        <p:nvSpPr>
          <p:cNvPr id="48131" name="Espace réservé du contenu 1"/>
          <p:cNvSpPr>
            <a:spLocks noGrp="1"/>
          </p:cNvSpPr>
          <p:nvPr>
            <p:ph idx="1"/>
          </p:nvPr>
        </p:nvSpPr>
        <p:spPr>
          <a:xfrm>
            <a:off x="179388" y="1196975"/>
            <a:ext cx="8856662" cy="4525963"/>
          </a:xfrm>
        </p:spPr>
        <p:txBody>
          <a:bodyPr/>
          <a:lstStyle/>
          <a:p>
            <a:r>
              <a:rPr lang="fr-FR" sz="2000" smtClean="0"/>
              <a:t>Grain boundaries, joining two desoriented lattices, have their cohesion energy </a:t>
            </a:r>
            <a:r>
              <a:rPr lang="fr-FR" sz="2000" smtClean="0">
                <a:latin typeface="Symbol" panose="05050102010706020507" pitchFamily="18" charset="2"/>
              </a:rPr>
              <a:t>g</a:t>
            </a:r>
            <a:r>
              <a:rPr lang="fr-FR" sz="2000" baseline="-25000" smtClean="0"/>
              <a:t>GB</a:t>
            </a:r>
            <a:r>
              <a:rPr lang="fr-FR" sz="2000" smtClean="0"/>
              <a:t> function of the disorientation.</a:t>
            </a:r>
          </a:p>
          <a:p>
            <a:r>
              <a:rPr lang="fr-FR" sz="2000" smtClean="0"/>
              <a:t>When failure occurs along a grain boundary, this energy has to be substracted to the fracture energy 2</a:t>
            </a:r>
            <a:r>
              <a:rPr lang="fr-FR" sz="2000" smtClean="0">
                <a:latin typeface="Symbol" panose="05050102010706020507" pitchFamily="18" charset="2"/>
              </a:rPr>
              <a:t>g</a:t>
            </a:r>
            <a:r>
              <a:rPr lang="fr-FR" sz="2000" baseline="-25000" smtClean="0"/>
              <a:t>s</a:t>
            </a:r>
            <a:r>
              <a:rPr lang="fr-FR" sz="2000" smtClean="0"/>
              <a:t>.</a:t>
            </a:r>
          </a:p>
          <a:p>
            <a:r>
              <a:rPr lang="fr-FR" sz="2000" smtClean="0"/>
              <a:t>While the anisotropy of fracture energy has to be taken into account, the cleavage fracture energy is lower than the grain boundary failure energy. One can consider that they are in a ratio of 1.2.</a:t>
            </a:r>
          </a:p>
          <a:p>
            <a:r>
              <a:rPr lang="fr-FR" sz="2000" smtClean="0"/>
              <a:t>Intergranular failure will occur if R</a:t>
            </a:r>
            <a:r>
              <a:rPr lang="fr-FR" sz="2000" baseline="-25000" smtClean="0"/>
              <a:t>CI</a:t>
            </a:r>
            <a:r>
              <a:rPr lang="fr-FR" sz="2000" smtClean="0"/>
              <a:t> is lower than 1, where R</a:t>
            </a:r>
            <a:r>
              <a:rPr lang="fr-FR" sz="2000" baseline="-25000" smtClean="0"/>
              <a:t>CI</a:t>
            </a:r>
            <a:r>
              <a:rPr lang="fr-FR" sz="2000" smtClean="0"/>
              <a:t> is defined as:</a:t>
            </a:r>
          </a:p>
          <a:p>
            <a:endParaRPr lang="fr-FR" sz="2000" smtClean="0"/>
          </a:p>
          <a:p>
            <a:endParaRPr lang="fr-FR" sz="2000" smtClean="0"/>
          </a:p>
        </p:txBody>
      </p:sp>
      <p:sp>
        <p:nvSpPr>
          <p:cNvPr id="48132"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48133"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D202E927-0567-44C1-A302-3FD3FADBCBD9}" type="slidenum">
              <a:rPr lang="fr-FR" sz="1400"/>
              <a:pPr eaLnBrk="1" hangingPunct="1"/>
              <a:t>37</a:t>
            </a:fld>
            <a:endParaRPr lang="fr-FR" sz="1400"/>
          </a:p>
        </p:txBody>
      </p:sp>
      <p:graphicFrame>
        <p:nvGraphicFramePr>
          <p:cNvPr id="48134" name="Objet 2"/>
          <p:cNvGraphicFramePr>
            <a:graphicFrameLocks noChangeAspect="1"/>
          </p:cNvGraphicFramePr>
          <p:nvPr/>
        </p:nvGraphicFramePr>
        <p:xfrm>
          <a:off x="1331913" y="4508500"/>
          <a:ext cx="5903912" cy="1311275"/>
        </p:xfrm>
        <a:graphic>
          <a:graphicData uri="http://schemas.openxmlformats.org/presentationml/2006/ole">
            <mc:AlternateContent xmlns:mc="http://schemas.openxmlformats.org/markup-compatibility/2006">
              <mc:Choice xmlns:v="urn:schemas-microsoft-com:vml" Requires="v">
                <p:oleObj spid="_x0000_s48136" name="Équation" r:id="rId3" imgW="3263900" imgH="723900" progId="Equation.3">
                  <p:embed/>
                </p:oleObj>
              </mc:Choice>
              <mc:Fallback>
                <p:oleObj name="Équation" r:id="rId3" imgW="3263900" imgH="723900" progId="Equation.3">
                  <p:embed/>
                  <p:pic>
                    <p:nvPicPr>
                      <p:cNvPr id="0" name="Obje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508500"/>
                        <a:ext cx="590391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fr-FR" smtClean="0"/>
              <a:t>Competition between intergranular fracture and cleavage</a:t>
            </a:r>
          </a:p>
        </p:txBody>
      </p:sp>
      <p:sp>
        <p:nvSpPr>
          <p:cNvPr id="49155" name="Espace réservé du contenu 1"/>
          <p:cNvSpPr>
            <a:spLocks noGrp="1"/>
          </p:cNvSpPr>
          <p:nvPr>
            <p:ph idx="1"/>
          </p:nvPr>
        </p:nvSpPr>
        <p:spPr>
          <a:xfrm>
            <a:off x="179388" y="1196975"/>
            <a:ext cx="8856662" cy="4525963"/>
          </a:xfrm>
        </p:spPr>
        <p:txBody>
          <a:bodyPr/>
          <a:lstStyle/>
          <a:p>
            <a:r>
              <a:rPr lang="fr-FR" sz="2000" smtClean="0"/>
              <a:t>According to Cottrell, the ratio </a:t>
            </a:r>
            <a:r>
              <a:rPr lang="fr-FR" sz="2000" smtClean="0">
                <a:latin typeface="Symbol" panose="05050102010706020507" pitchFamily="18" charset="2"/>
              </a:rPr>
              <a:t>g</a:t>
            </a:r>
            <a:r>
              <a:rPr lang="fr-FR" sz="2000" baseline="-25000" smtClean="0"/>
              <a:t>GB</a:t>
            </a:r>
            <a:r>
              <a:rPr lang="fr-FR" sz="2000" smtClean="0"/>
              <a:t>/</a:t>
            </a:r>
            <a:r>
              <a:rPr lang="fr-FR" sz="2000" smtClean="0">
                <a:latin typeface="Symbol" panose="05050102010706020507" pitchFamily="18" charset="2"/>
              </a:rPr>
              <a:t>g</a:t>
            </a:r>
            <a:r>
              <a:rPr lang="fr-FR" sz="2000" baseline="-25000" smtClean="0"/>
              <a:t>Sc</a:t>
            </a:r>
            <a:r>
              <a:rPr lang="fr-FR" sz="2000" smtClean="0"/>
              <a:t> is related to the ratio </a:t>
            </a:r>
            <a:r>
              <a:rPr lang="fr-FR" sz="2000" smtClean="0">
                <a:latin typeface="Symbol" panose="05050102010706020507" pitchFamily="18" charset="2"/>
              </a:rPr>
              <a:t>m</a:t>
            </a:r>
            <a:r>
              <a:rPr lang="fr-FR" sz="2000" smtClean="0"/>
              <a:t>/k (</a:t>
            </a:r>
            <a:r>
              <a:rPr lang="fr-FR" sz="2000" smtClean="0">
                <a:latin typeface="Symbol" panose="05050102010706020507" pitchFamily="18" charset="2"/>
              </a:rPr>
              <a:t>m</a:t>
            </a:r>
            <a:r>
              <a:rPr lang="fr-FR" sz="2000" smtClean="0"/>
              <a:t>: shear modulus; k: compressibility modulus).</a:t>
            </a:r>
          </a:p>
          <a:p>
            <a:endParaRPr lang="fr-FR" sz="2000" smtClean="0"/>
          </a:p>
          <a:p>
            <a:endParaRPr lang="fr-FR" sz="2000" smtClean="0"/>
          </a:p>
          <a:p>
            <a:endParaRPr lang="fr-FR" sz="2000" smtClean="0"/>
          </a:p>
          <a:p>
            <a:r>
              <a:rPr lang="fr-FR" sz="2000" smtClean="0"/>
              <a:t>Detailed calculation in pure Nickel yield: </a:t>
            </a:r>
            <a:r>
              <a:rPr lang="fr-FR" sz="2000" smtClean="0">
                <a:latin typeface="Symbol" panose="05050102010706020507" pitchFamily="18" charset="2"/>
              </a:rPr>
              <a:t>a</a:t>
            </a:r>
            <a:r>
              <a:rPr lang="fr-FR" sz="2000" smtClean="0"/>
              <a:t>=0.95.</a:t>
            </a:r>
          </a:p>
        </p:txBody>
      </p:sp>
      <p:sp>
        <p:nvSpPr>
          <p:cNvPr id="4915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4915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0DF69E7A-C2E2-40FE-9DC7-A2924B0A5AED}" type="slidenum">
              <a:rPr lang="fr-FR" sz="1400"/>
              <a:pPr eaLnBrk="1" hangingPunct="1"/>
              <a:t>38</a:t>
            </a:fld>
            <a:endParaRPr lang="fr-FR" sz="1400"/>
          </a:p>
        </p:txBody>
      </p:sp>
      <p:graphicFrame>
        <p:nvGraphicFramePr>
          <p:cNvPr id="49158" name="Objet 2"/>
          <p:cNvGraphicFramePr>
            <a:graphicFrameLocks noChangeAspect="1"/>
          </p:cNvGraphicFramePr>
          <p:nvPr/>
        </p:nvGraphicFramePr>
        <p:xfrm>
          <a:off x="3203575" y="1916113"/>
          <a:ext cx="2595563" cy="990600"/>
        </p:xfrm>
        <a:graphic>
          <a:graphicData uri="http://schemas.openxmlformats.org/presentationml/2006/ole">
            <mc:AlternateContent xmlns:mc="http://schemas.openxmlformats.org/markup-compatibility/2006">
              <mc:Choice xmlns:v="urn:schemas-microsoft-com:vml" Requires="v">
                <p:oleObj spid="_x0000_s49161" name="Équation" r:id="rId3" imgW="1434477" imgH="545863" progId="Equation.3">
                  <p:embed/>
                </p:oleObj>
              </mc:Choice>
              <mc:Fallback>
                <p:oleObj name="Équation" r:id="rId3" imgW="1434477" imgH="545863" progId="Equation.3">
                  <p:embed/>
                  <p:pic>
                    <p:nvPicPr>
                      <p:cNvPr id="0" name="Obje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916113"/>
                        <a:ext cx="25955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915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860800"/>
            <a:ext cx="8064500"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0179"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3663B132-1E8C-482E-A2F3-9CA2F9A0A973}" type="slidenum">
              <a:rPr lang="fr-FR" sz="1400"/>
              <a:pPr eaLnBrk="1" hangingPunct="1"/>
              <a:t>39</a:t>
            </a:fld>
            <a:endParaRPr lang="fr-FR" sz="1400"/>
          </a:p>
        </p:txBody>
      </p:sp>
      <p:sp>
        <p:nvSpPr>
          <p:cNvPr id="50180" name="Rectangle 4"/>
          <p:cNvSpPr>
            <a:spLocks noGrp="1" noChangeArrowheads="1"/>
          </p:cNvSpPr>
          <p:nvPr>
            <p:ph type="ctrTitle"/>
          </p:nvPr>
        </p:nvSpPr>
        <p:spPr/>
        <p:txBody>
          <a:bodyPr/>
          <a:lstStyle/>
          <a:p>
            <a:pPr eaLnBrk="1" hangingPunct="1"/>
            <a:r>
              <a:rPr lang="fr-FR" smtClean="0"/>
              <a:t>Ductile Failure</a:t>
            </a:r>
          </a:p>
        </p:txBody>
      </p:sp>
      <p:sp>
        <p:nvSpPr>
          <p:cNvPr id="50181" name="Rectangle 5"/>
          <p:cNvSpPr>
            <a:spLocks noGrp="1" noChangeArrowheads="1"/>
          </p:cNvSpPr>
          <p:nvPr>
            <p:ph type="subTitle" idx="1"/>
          </p:nvPr>
        </p:nvSpPr>
        <p:spPr/>
        <p:txBody>
          <a:bodyPr/>
          <a:lstStyle/>
          <a:p>
            <a:pPr eaLnBrk="1" hangingPunct="1"/>
            <a:endParaRPr lang="fr-FR"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ce réservé du pied de page 2"/>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14339" name="Espace réservé du numéro de diapositive 3"/>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A926C296-3647-4A05-A19B-5CF140389031}" type="slidenum">
              <a:rPr lang="fr-FR" sz="1400"/>
              <a:pPr eaLnBrk="1" hangingPunct="1"/>
              <a:t>4</a:t>
            </a:fld>
            <a:endParaRPr lang="fr-FR" sz="1400"/>
          </a:p>
        </p:txBody>
      </p:sp>
      <p:sp>
        <p:nvSpPr>
          <p:cNvPr id="14340" name="Rectangle 2"/>
          <p:cNvSpPr txBox="1">
            <a:spLocks noChangeArrowheads="1"/>
          </p:cNvSpPr>
          <p:nvPr/>
        </p:nvSpPr>
        <p:spPr bwMode="auto">
          <a:xfrm>
            <a:off x="990600" y="311150"/>
            <a:ext cx="701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en-US" sz="3600" b="1">
                <a:solidFill>
                  <a:srgbClr val="000000"/>
                </a:solidFill>
                <a:latin typeface="Times New Roman" panose="02020603050405020304" pitchFamily="18" charset="0"/>
                <a:cs typeface="Arial" panose="020B0604020202020204" pitchFamily="34" charset="0"/>
              </a:rPr>
              <a:t>USS Schenectady</a:t>
            </a:r>
          </a:p>
        </p:txBody>
      </p:sp>
      <p:sp>
        <p:nvSpPr>
          <p:cNvPr id="14341" name="Rectangle 3"/>
          <p:cNvSpPr txBox="1">
            <a:spLocks noChangeArrowheads="1"/>
          </p:cNvSpPr>
          <p:nvPr/>
        </p:nvSpPr>
        <p:spPr bwMode="auto">
          <a:xfrm>
            <a:off x="1828800" y="1390650"/>
            <a:ext cx="681355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1200">
                <a:solidFill>
                  <a:schemeClr val="tx1"/>
                </a:solidFill>
                <a:latin typeface="Century Gothic" panose="020B0502020202020204" pitchFamily="34" charset="0"/>
              </a:defRPr>
            </a:lvl1pPr>
            <a:lvl2pPr marL="742950" indent="-285750" defTabSz="457200" eaLnBrk="0" hangingPunct="0">
              <a:defRPr sz="1200">
                <a:solidFill>
                  <a:schemeClr val="tx1"/>
                </a:solidFill>
                <a:latin typeface="Century Gothic" panose="020B0502020202020204" pitchFamily="34" charset="0"/>
              </a:defRPr>
            </a:lvl2pPr>
            <a:lvl3pPr marL="1143000" indent="-228600" defTabSz="457200" eaLnBrk="0" hangingPunct="0">
              <a:defRPr sz="1200">
                <a:solidFill>
                  <a:schemeClr val="tx1"/>
                </a:solidFill>
                <a:latin typeface="Century Gothic" panose="020B0502020202020204" pitchFamily="34" charset="0"/>
              </a:defRPr>
            </a:lvl3pPr>
            <a:lvl4pPr marL="1600200" indent="-228600" defTabSz="457200" eaLnBrk="0" hangingPunct="0">
              <a:defRPr sz="1200">
                <a:solidFill>
                  <a:schemeClr val="tx1"/>
                </a:solidFill>
                <a:latin typeface="Century Gothic" panose="020B0502020202020204" pitchFamily="34" charset="0"/>
              </a:defRPr>
            </a:lvl4pPr>
            <a:lvl5pPr marL="2057400" indent="-228600" defTabSz="457200" eaLnBrk="0" hangingPunct="0">
              <a:defRPr sz="1200">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spcBef>
                <a:spcPct val="50000"/>
              </a:spcBef>
            </a:pPr>
            <a:endParaRPr lang="fr-FR" sz="1800">
              <a:latin typeface="Calibri" panose="020F0502020204030204" pitchFamily="34" charset="0"/>
              <a:cs typeface="Arial" panose="020B0604020202020204" pitchFamily="34" charset="0"/>
            </a:endParaRPr>
          </a:p>
        </p:txBody>
      </p:sp>
      <p:pic>
        <p:nvPicPr>
          <p:cNvPr id="14342" name="Picture 6" descr="File:TankerSchenectad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1263650"/>
            <a:ext cx="6400800" cy="500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1203"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9803D210-D516-4603-8A3D-F8B61FBFBFCF}" type="slidenum">
              <a:rPr lang="fr-FR" sz="1400"/>
              <a:pPr eaLnBrk="1" hangingPunct="1"/>
              <a:t>40</a:t>
            </a:fld>
            <a:endParaRPr lang="fr-FR" sz="1400"/>
          </a:p>
        </p:txBody>
      </p:sp>
      <p:sp>
        <p:nvSpPr>
          <p:cNvPr id="51204" name="Rectangle 2"/>
          <p:cNvSpPr>
            <a:spLocks noGrp="1" noChangeArrowheads="1"/>
          </p:cNvSpPr>
          <p:nvPr>
            <p:ph type="title"/>
          </p:nvPr>
        </p:nvSpPr>
        <p:spPr/>
        <p:txBody>
          <a:bodyPr/>
          <a:lstStyle/>
          <a:p>
            <a:pPr eaLnBrk="1" hangingPunct="1"/>
            <a:r>
              <a:rPr lang="fr-FR" smtClean="0"/>
              <a:t>Introduction</a:t>
            </a:r>
          </a:p>
        </p:txBody>
      </p:sp>
      <p:sp>
        <p:nvSpPr>
          <p:cNvPr id="51205" name="Rectangle 3"/>
          <p:cNvSpPr>
            <a:spLocks noGrp="1" noChangeArrowheads="1"/>
          </p:cNvSpPr>
          <p:nvPr>
            <p:ph type="body" idx="1"/>
          </p:nvPr>
        </p:nvSpPr>
        <p:spPr>
          <a:xfrm>
            <a:off x="395288" y="765175"/>
            <a:ext cx="4535487" cy="4525963"/>
          </a:xfrm>
        </p:spPr>
        <p:txBody>
          <a:bodyPr/>
          <a:lstStyle/>
          <a:p>
            <a:pPr eaLnBrk="1" hangingPunct="1">
              <a:lnSpc>
                <a:spcPct val="90000"/>
              </a:lnSpc>
            </a:pPr>
            <a:r>
              <a:rPr lang="fr-FR" sz="1800" smtClean="0"/>
              <a:t>Ductile fracture is a much less serious problem in engineering materials since failure can be detected beforehand due to observable plastic deformation prior to failure.</a:t>
            </a:r>
          </a:p>
          <a:p>
            <a:pPr eaLnBrk="1" hangingPunct="1">
              <a:lnSpc>
                <a:spcPct val="90000"/>
              </a:lnSpc>
            </a:pPr>
            <a:endParaRPr lang="fr-FR" sz="1800" smtClean="0"/>
          </a:p>
          <a:p>
            <a:pPr eaLnBrk="1" hangingPunct="1">
              <a:lnSpc>
                <a:spcPct val="90000"/>
              </a:lnSpc>
            </a:pPr>
            <a:r>
              <a:rPr lang="fr-FR" sz="1800" smtClean="0"/>
              <a:t>Under uniaxial tensile force, after necking, microvoids form and coalesce to form crack, which then propagate in the direction normal to the tensile axis.</a:t>
            </a:r>
          </a:p>
          <a:p>
            <a:pPr eaLnBrk="1" hangingPunct="1">
              <a:lnSpc>
                <a:spcPct val="90000"/>
              </a:lnSpc>
            </a:pPr>
            <a:endParaRPr lang="fr-FR" sz="1800" smtClean="0"/>
          </a:p>
          <a:p>
            <a:pPr eaLnBrk="1" hangingPunct="1">
              <a:lnSpc>
                <a:spcPct val="90000"/>
              </a:lnSpc>
            </a:pPr>
            <a:r>
              <a:rPr lang="fr-FR" sz="1800" smtClean="0"/>
              <a:t>The crack then rapidly propagate through the periphery along the shear plane at 45°, leaving the cup and cone fracture.</a:t>
            </a:r>
          </a:p>
        </p:txBody>
      </p:sp>
      <p:pic>
        <p:nvPicPr>
          <p:cNvPr id="5120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692150"/>
            <a:ext cx="400050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7" name="Text Box 5"/>
          <p:cNvSpPr txBox="1">
            <a:spLocks noChangeArrowheads="1"/>
          </p:cNvSpPr>
          <p:nvPr/>
        </p:nvSpPr>
        <p:spPr bwMode="auto">
          <a:xfrm>
            <a:off x="395288" y="5300663"/>
            <a:ext cx="8496300" cy="9255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b="1"/>
              <a:t>Definition</a:t>
            </a:r>
            <a:r>
              <a:rPr lang="fr-FR" sz="1800"/>
              <a:t>: Fracture under continuously increasing stressing, distinguished by purely mechanical nucleation, growth, coalescence of microscopic voids, typically at 2</a:t>
            </a:r>
            <a:r>
              <a:rPr lang="fr-FR" sz="1800" baseline="30000"/>
              <a:t>nd</a:t>
            </a:r>
            <a:r>
              <a:rPr lang="fr-FR" sz="1800"/>
              <a:t> phase particles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222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4A644F33-DA64-4926-9759-90A497B72994}" type="slidenum">
              <a:rPr lang="fr-FR" sz="1400"/>
              <a:pPr eaLnBrk="1" hangingPunct="1"/>
              <a:t>41</a:t>
            </a:fld>
            <a:endParaRPr lang="fr-FR" sz="1400"/>
          </a:p>
        </p:txBody>
      </p:sp>
      <p:sp>
        <p:nvSpPr>
          <p:cNvPr id="52228" name="Rectangle 2"/>
          <p:cNvSpPr>
            <a:spLocks noGrp="1" noChangeArrowheads="1"/>
          </p:cNvSpPr>
          <p:nvPr>
            <p:ph type="title"/>
          </p:nvPr>
        </p:nvSpPr>
        <p:spPr/>
        <p:txBody>
          <a:bodyPr/>
          <a:lstStyle/>
          <a:p>
            <a:pPr eaLnBrk="1" hangingPunct="1"/>
            <a:r>
              <a:rPr lang="fr-FR" smtClean="0"/>
              <a:t>Microvoid formation, growth and</a:t>
            </a:r>
            <a:br>
              <a:rPr lang="fr-FR" smtClean="0"/>
            </a:br>
            <a:r>
              <a:rPr lang="fr-FR" smtClean="0"/>
              <a:t>coalescence</a:t>
            </a:r>
          </a:p>
        </p:txBody>
      </p:sp>
      <p:sp>
        <p:nvSpPr>
          <p:cNvPr id="52229" name="Rectangle 3"/>
          <p:cNvSpPr>
            <a:spLocks noGrp="1" noChangeArrowheads="1"/>
          </p:cNvSpPr>
          <p:nvPr>
            <p:ph type="body" idx="1"/>
          </p:nvPr>
        </p:nvSpPr>
        <p:spPr>
          <a:xfrm>
            <a:off x="250825" y="1196975"/>
            <a:ext cx="8447088" cy="4525963"/>
          </a:xfrm>
        </p:spPr>
        <p:txBody>
          <a:bodyPr/>
          <a:lstStyle/>
          <a:p>
            <a:pPr eaLnBrk="1" hangingPunct="1"/>
            <a:r>
              <a:rPr lang="fr-FR" sz="2000" smtClean="0"/>
              <a:t>Microvoids are easily formed at inclusions, intermetallic or second-phase particles and grain boundaries.</a:t>
            </a:r>
          </a:p>
          <a:p>
            <a:pPr eaLnBrk="1" hangingPunct="1"/>
            <a:endParaRPr lang="fr-FR" sz="2000" smtClean="0"/>
          </a:p>
          <a:p>
            <a:pPr eaLnBrk="1" hangingPunct="1"/>
            <a:r>
              <a:rPr lang="fr-FR" sz="2000" smtClean="0"/>
              <a:t>Growth and coalescence of microvoids progress as the local applied load increases.</a:t>
            </a:r>
          </a:p>
        </p:txBody>
      </p:sp>
      <p:pic>
        <p:nvPicPr>
          <p:cNvPr id="522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770188"/>
            <a:ext cx="2700337" cy="232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005263"/>
            <a:ext cx="6048375" cy="204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32" name="Rectangle 6"/>
          <p:cNvSpPr>
            <a:spLocks noChangeArrowheads="1"/>
          </p:cNvSpPr>
          <p:nvPr/>
        </p:nvSpPr>
        <p:spPr bwMode="auto">
          <a:xfrm>
            <a:off x="2843213" y="3068638"/>
            <a:ext cx="30241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i="1"/>
              <a:t>Ductile dimples centred on spherical particles</a:t>
            </a:r>
          </a:p>
        </p:txBody>
      </p:sp>
      <p:sp>
        <p:nvSpPr>
          <p:cNvPr id="52233" name="Line 7"/>
          <p:cNvSpPr>
            <a:spLocks noChangeShapeType="1"/>
          </p:cNvSpPr>
          <p:nvPr/>
        </p:nvSpPr>
        <p:spPr bwMode="auto">
          <a:xfrm>
            <a:off x="5724525" y="3429000"/>
            <a:ext cx="10795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3251"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81DC309E-B391-4E2C-9FD6-2F7F5E2F4000}" type="slidenum">
              <a:rPr lang="fr-FR" sz="1400"/>
              <a:pPr eaLnBrk="1" hangingPunct="1"/>
              <a:t>42</a:t>
            </a:fld>
            <a:endParaRPr lang="fr-FR" sz="1400"/>
          </a:p>
        </p:txBody>
      </p:sp>
      <p:sp>
        <p:nvSpPr>
          <p:cNvPr id="53252" name="Rectangle 2"/>
          <p:cNvSpPr>
            <a:spLocks noGrp="1" noChangeArrowheads="1"/>
          </p:cNvSpPr>
          <p:nvPr>
            <p:ph type="title"/>
          </p:nvPr>
        </p:nvSpPr>
        <p:spPr/>
        <p:txBody>
          <a:bodyPr/>
          <a:lstStyle/>
          <a:p>
            <a:pPr eaLnBrk="1" hangingPunct="1"/>
            <a:r>
              <a:rPr lang="fr-FR" smtClean="0"/>
              <a:t>Stages of dimpled fracture with increased deformation</a:t>
            </a:r>
          </a:p>
        </p:txBody>
      </p:sp>
      <p:pic>
        <p:nvPicPr>
          <p:cNvPr id="5325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763713" y="1125538"/>
            <a:ext cx="3946525" cy="5111750"/>
          </a:xfrm>
          <a:noFill/>
        </p:spPr>
      </p:pic>
      <p:sp>
        <p:nvSpPr>
          <p:cNvPr id="53254" name="Text Box 5"/>
          <p:cNvSpPr txBox="1">
            <a:spLocks noChangeArrowheads="1"/>
          </p:cNvSpPr>
          <p:nvPr/>
        </p:nvSpPr>
        <p:spPr bwMode="auto">
          <a:xfrm>
            <a:off x="5580063" y="2060575"/>
            <a:ext cx="3455987" cy="3749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2000" b="1"/>
              <a:t>Particles</a:t>
            </a:r>
          </a:p>
          <a:p>
            <a:pPr algn="ctr" eaLnBrk="1" hangingPunct="1"/>
            <a:endParaRPr lang="fr-FR" sz="2000" b="1"/>
          </a:p>
          <a:p>
            <a:pPr eaLnBrk="1" hangingPunct="1">
              <a:buFontTx/>
              <a:buChar char="•"/>
            </a:pPr>
            <a:r>
              <a:rPr lang="fr-FR" sz="2000"/>
              <a:t>Large=1-25 </a:t>
            </a:r>
            <a:r>
              <a:rPr lang="fr-FR" sz="2000">
                <a:latin typeface="Symbol" panose="05050102010706020507" pitchFamily="18" charset="2"/>
              </a:rPr>
              <a:t>m</a:t>
            </a:r>
            <a:r>
              <a:rPr lang="fr-FR" sz="2000"/>
              <a:t>m constituents or inclusions (impurity)</a:t>
            </a:r>
          </a:p>
          <a:p>
            <a:pPr eaLnBrk="1" hangingPunct="1">
              <a:buFontTx/>
              <a:buChar char="•"/>
            </a:pPr>
            <a:endParaRPr lang="fr-FR" sz="2000"/>
          </a:p>
          <a:p>
            <a:pPr eaLnBrk="1" hangingPunct="1">
              <a:buFontTx/>
              <a:buChar char="•"/>
            </a:pPr>
            <a:r>
              <a:rPr lang="fr-FR" sz="2000"/>
              <a:t>Intermediate=0.5 to 5 </a:t>
            </a:r>
            <a:r>
              <a:rPr lang="fr-FR" sz="2000">
                <a:latin typeface="Symbol" panose="05050102010706020507" pitchFamily="18" charset="2"/>
              </a:rPr>
              <a:t>m</a:t>
            </a:r>
            <a:r>
              <a:rPr lang="fr-FR" sz="2000"/>
              <a:t>m dispersoids (desirable)</a:t>
            </a:r>
          </a:p>
          <a:p>
            <a:pPr eaLnBrk="1" hangingPunct="1">
              <a:buFontTx/>
              <a:buChar char="•"/>
            </a:pPr>
            <a:endParaRPr lang="fr-FR" sz="2000"/>
          </a:p>
          <a:p>
            <a:pPr eaLnBrk="1" hangingPunct="1">
              <a:buFontTx/>
              <a:buChar char="•"/>
            </a:pPr>
            <a:r>
              <a:rPr lang="fr-FR" sz="2000"/>
              <a:t>Small=50 to 500 </a:t>
            </a:r>
            <a:r>
              <a:rPr lang="en-US" sz="2000"/>
              <a:t>Å precipitates (desirable)</a:t>
            </a:r>
            <a:r>
              <a:rPr lang="fr-FR" sz="2000"/>
              <a:t> </a:t>
            </a:r>
          </a:p>
          <a:p>
            <a:pPr eaLnBrk="1" hangingPunct="1"/>
            <a:r>
              <a:rPr lang="fr-FR" sz="2000"/>
              <a:t> </a:t>
            </a:r>
          </a:p>
        </p:txBody>
      </p:sp>
      <p:sp>
        <p:nvSpPr>
          <p:cNvPr id="53255" name="Text Box 6"/>
          <p:cNvSpPr txBox="1">
            <a:spLocks noChangeArrowheads="1"/>
          </p:cNvSpPr>
          <p:nvPr/>
        </p:nvSpPr>
        <p:spPr bwMode="auto">
          <a:xfrm>
            <a:off x="160338" y="1989138"/>
            <a:ext cx="1527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b="1"/>
              <a:t>Nucleation</a:t>
            </a:r>
          </a:p>
        </p:txBody>
      </p:sp>
      <p:sp>
        <p:nvSpPr>
          <p:cNvPr id="53256" name="Text Box 7"/>
          <p:cNvSpPr txBox="1">
            <a:spLocks noChangeArrowheads="1"/>
          </p:cNvSpPr>
          <p:nvPr/>
        </p:nvSpPr>
        <p:spPr bwMode="auto">
          <a:xfrm>
            <a:off x="387350" y="3716338"/>
            <a:ext cx="1071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b="1"/>
              <a:t>Growth</a:t>
            </a:r>
          </a:p>
        </p:txBody>
      </p:sp>
      <p:sp>
        <p:nvSpPr>
          <p:cNvPr id="53257" name="Text Box 8"/>
          <p:cNvSpPr txBox="1">
            <a:spLocks noChangeArrowheads="1"/>
          </p:cNvSpPr>
          <p:nvPr/>
        </p:nvSpPr>
        <p:spPr bwMode="auto">
          <a:xfrm>
            <a:off x="0" y="5157788"/>
            <a:ext cx="184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b="1"/>
              <a:t>Coalescence</a:t>
            </a:r>
          </a:p>
        </p:txBody>
      </p:sp>
      <p:sp>
        <p:nvSpPr>
          <p:cNvPr id="53258" name="Line 9"/>
          <p:cNvSpPr>
            <a:spLocks noChangeShapeType="1"/>
          </p:cNvSpPr>
          <p:nvPr/>
        </p:nvSpPr>
        <p:spPr bwMode="auto">
          <a:xfrm flipH="1" flipV="1">
            <a:off x="4716463" y="2636838"/>
            <a:ext cx="935037" cy="215900"/>
          </a:xfrm>
          <a:prstGeom prst="line">
            <a:avLst/>
          </a:prstGeom>
          <a:noFill/>
          <a:ln w="2857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3259" name="Line 10"/>
          <p:cNvSpPr>
            <a:spLocks noChangeShapeType="1"/>
          </p:cNvSpPr>
          <p:nvPr/>
        </p:nvSpPr>
        <p:spPr bwMode="auto">
          <a:xfrm flipH="1" flipV="1">
            <a:off x="4643438" y="3789363"/>
            <a:ext cx="1008062" cy="287337"/>
          </a:xfrm>
          <a:prstGeom prst="line">
            <a:avLst/>
          </a:prstGeom>
          <a:noFill/>
          <a:ln w="2857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3260" name="Line 11"/>
          <p:cNvSpPr>
            <a:spLocks noChangeShapeType="1"/>
          </p:cNvSpPr>
          <p:nvPr/>
        </p:nvSpPr>
        <p:spPr bwMode="auto">
          <a:xfrm flipH="1">
            <a:off x="4932363" y="4149725"/>
            <a:ext cx="719137" cy="935038"/>
          </a:xfrm>
          <a:prstGeom prst="line">
            <a:avLst/>
          </a:prstGeom>
          <a:noFill/>
          <a:ln w="2857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3261" name="Line 13"/>
          <p:cNvSpPr>
            <a:spLocks noChangeShapeType="1"/>
          </p:cNvSpPr>
          <p:nvPr/>
        </p:nvSpPr>
        <p:spPr bwMode="auto">
          <a:xfrm>
            <a:off x="7164388" y="5445125"/>
            <a:ext cx="287337" cy="431800"/>
          </a:xfrm>
          <a:prstGeom prst="line">
            <a:avLst/>
          </a:prstGeom>
          <a:noFill/>
          <a:ln w="28575">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53262" name="Text Box 14"/>
          <p:cNvSpPr txBox="1">
            <a:spLocks noChangeArrowheads="1"/>
          </p:cNvSpPr>
          <p:nvPr/>
        </p:nvSpPr>
        <p:spPr bwMode="auto">
          <a:xfrm>
            <a:off x="7235825" y="5875338"/>
            <a:ext cx="15382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Mainly on </a:t>
            </a:r>
            <a:r>
              <a:rPr lang="fr-FR" sz="1800">
                <a:latin typeface="Symbol" panose="05050102010706020507" pitchFamily="18" charset="2"/>
              </a:rPr>
              <a:t>s</a:t>
            </a:r>
            <a:r>
              <a:rPr lang="fr-FR" sz="1800" baseline="-25000"/>
              <a:t>y</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427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8AE86EE-30B5-4B3F-9313-48D9B5A2EF2F}" type="slidenum">
              <a:rPr lang="fr-FR" sz="1400"/>
              <a:pPr eaLnBrk="1" hangingPunct="1"/>
              <a:t>43</a:t>
            </a:fld>
            <a:endParaRPr lang="fr-FR" sz="1400"/>
          </a:p>
        </p:txBody>
      </p:sp>
      <p:sp>
        <p:nvSpPr>
          <p:cNvPr id="54276" name="Rectangle 2"/>
          <p:cNvSpPr>
            <a:spLocks noGrp="1" noChangeArrowheads="1"/>
          </p:cNvSpPr>
          <p:nvPr>
            <p:ph type="title"/>
          </p:nvPr>
        </p:nvSpPr>
        <p:spPr/>
        <p:txBody>
          <a:bodyPr/>
          <a:lstStyle/>
          <a:p>
            <a:pPr eaLnBrk="1" hangingPunct="1"/>
            <a:r>
              <a:rPr lang="fr-FR" smtClean="0"/>
              <a:t>Formation of microvoids from second</a:t>
            </a:r>
            <a:br>
              <a:rPr lang="fr-FR" smtClean="0"/>
            </a:br>
            <a:r>
              <a:rPr lang="fr-FR" smtClean="0"/>
              <a:t>phase particles</a:t>
            </a:r>
          </a:p>
        </p:txBody>
      </p:sp>
      <p:sp>
        <p:nvSpPr>
          <p:cNvPr id="54277" name="Rectangle 3"/>
          <p:cNvSpPr>
            <a:spLocks noGrp="1" noChangeArrowheads="1"/>
          </p:cNvSpPr>
          <p:nvPr>
            <p:ph type="body" idx="1"/>
          </p:nvPr>
        </p:nvSpPr>
        <p:spPr>
          <a:xfrm>
            <a:off x="468313" y="1125538"/>
            <a:ext cx="8675687" cy="4525962"/>
          </a:xfrm>
        </p:spPr>
        <p:txBody>
          <a:bodyPr/>
          <a:lstStyle/>
          <a:p>
            <a:pPr eaLnBrk="1" hangingPunct="1"/>
            <a:r>
              <a:rPr lang="fr-FR" sz="2000" smtClean="0"/>
              <a:t>Microvoids are formed by:</a:t>
            </a:r>
          </a:p>
          <a:p>
            <a:pPr lvl="1" eaLnBrk="1" hangingPunct="1">
              <a:buFontTx/>
              <a:buNone/>
            </a:pPr>
            <a:r>
              <a:rPr lang="fr-FR" sz="2000" smtClean="0"/>
              <a:t>1) Decohesion at particle-matrix interface.</a:t>
            </a:r>
          </a:p>
          <a:p>
            <a:pPr lvl="1" eaLnBrk="1" hangingPunct="1">
              <a:buFontTx/>
              <a:buNone/>
            </a:pPr>
            <a:r>
              <a:rPr lang="fr-FR" sz="2000" smtClean="0"/>
              <a:t>2) Fracture of brittle particle</a:t>
            </a:r>
          </a:p>
          <a:p>
            <a:pPr lvl="1" eaLnBrk="1" hangingPunct="1">
              <a:buFontTx/>
              <a:buNone/>
            </a:pPr>
            <a:r>
              <a:rPr lang="fr-FR" sz="2000" smtClean="0"/>
              <a:t>3) Decohesion of an interface associated with shear deformation or grain boundary sliding.</a:t>
            </a:r>
          </a:p>
          <a:p>
            <a:pPr eaLnBrk="1" hangingPunct="1">
              <a:buFontTx/>
              <a:buNone/>
            </a:pPr>
            <a:endParaRPr lang="fr-FR" sz="2000" smtClean="0"/>
          </a:p>
        </p:txBody>
      </p:sp>
      <p:pic>
        <p:nvPicPr>
          <p:cNvPr id="54278" name="Picture 4"/>
          <p:cNvPicPr>
            <a:picLocks noChangeAspect="1" noChangeArrowheads="1"/>
          </p:cNvPicPr>
          <p:nvPr/>
        </p:nvPicPr>
        <p:blipFill>
          <a:blip r:embed="rId2">
            <a:extLst>
              <a:ext uri="{28A0092B-C50C-407E-A947-70E740481C1C}">
                <a14:useLocalDpi xmlns:a14="http://schemas.microsoft.com/office/drawing/2010/main" val="0"/>
              </a:ext>
            </a:extLst>
          </a:blip>
          <a:srcRect r="4506"/>
          <a:stretch>
            <a:fillRect/>
          </a:stretch>
        </p:blipFill>
        <p:spPr bwMode="auto">
          <a:xfrm>
            <a:off x="5867400" y="2565400"/>
            <a:ext cx="3024188"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068638"/>
            <a:ext cx="294322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4221163"/>
            <a:ext cx="2798763" cy="208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81" name="Rectangle 7"/>
          <p:cNvSpPr>
            <a:spLocks noChangeArrowheads="1"/>
          </p:cNvSpPr>
          <p:nvPr/>
        </p:nvSpPr>
        <p:spPr bwMode="auto">
          <a:xfrm>
            <a:off x="6156325" y="4362450"/>
            <a:ext cx="28082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800" i="1"/>
              <a:t>Mechanisms of microvoid formation</a:t>
            </a:r>
          </a:p>
        </p:txBody>
      </p:sp>
      <p:sp>
        <p:nvSpPr>
          <p:cNvPr id="54282" name="Rectangle 8"/>
          <p:cNvSpPr>
            <a:spLocks noChangeArrowheads="1"/>
          </p:cNvSpPr>
          <p:nvPr/>
        </p:nvSpPr>
        <p:spPr bwMode="auto">
          <a:xfrm>
            <a:off x="3132138" y="3284538"/>
            <a:ext cx="2935287"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800" i="1"/>
              <a:t>Fractured carbides aiding microvoid formation.</a:t>
            </a:r>
          </a:p>
        </p:txBody>
      </p:sp>
      <p:sp>
        <p:nvSpPr>
          <p:cNvPr id="54283" name="Rectangle 9"/>
          <p:cNvSpPr>
            <a:spLocks noChangeArrowheads="1"/>
          </p:cNvSpPr>
          <p:nvPr/>
        </p:nvSpPr>
        <p:spPr bwMode="auto">
          <a:xfrm>
            <a:off x="395288" y="5300663"/>
            <a:ext cx="2520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800" i="1"/>
              <a:t>Decohesion of carbide particles from Ti matrix.</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Espace réservé du pied de page 5"/>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5299" name="Espace réservé du numéro de diapositive 6"/>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F34A51E7-78A0-4C8F-9AB9-C45F3AD74D4E}" type="slidenum">
              <a:rPr lang="fr-FR" sz="1400"/>
              <a:pPr eaLnBrk="1" hangingPunct="1"/>
              <a:t>44</a:t>
            </a:fld>
            <a:endParaRPr lang="fr-FR" sz="1400"/>
          </a:p>
        </p:txBody>
      </p:sp>
      <p:sp>
        <p:nvSpPr>
          <p:cNvPr id="55300" name="Rectangle 2"/>
          <p:cNvSpPr>
            <a:spLocks noGrp="1" noChangeArrowheads="1"/>
          </p:cNvSpPr>
          <p:nvPr>
            <p:ph type="title"/>
          </p:nvPr>
        </p:nvSpPr>
        <p:spPr/>
        <p:txBody>
          <a:bodyPr/>
          <a:lstStyle/>
          <a:p>
            <a:pPr eaLnBrk="1" hangingPunct="1"/>
            <a:r>
              <a:rPr lang="fr-FR" smtClean="0"/>
              <a:t>Role of 2</a:t>
            </a:r>
            <a:r>
              <a:rPr lang="fr-FR" baseline="30000" smtClean="0"/>
              <a:t>nd</a:t>
            </a:r>
            <a:r>
              <a:rPr lang="fr-FR" smtClean="0"/>
              <a:t> phase particles</a:t>
            </a:r>
          </a:p>
        </p:txBody>
      </p:sp>
      <p:sp>
        <p:nvSpPr>
          <p:cNvPr id="55301" name="Rectangle 6"/>
          <p:cNvSpPr>
            <a:spLocks noGrp="1" noChangeArrowheads="1"/>
          </p:cNvSpPr>
          <p:nvPr>
            <p:ph type="body" sz="half" idx="1"/>
          </p:nvPr>
        </p:nvSpPr>
        <p:spPr/>
        <p:txBody>
          <a:bodyPr/>
          <a:lstStyle/>
          <a:p>
            <a:pPr eaLnBrk="1" hangingPunct="1"/>
            <a:endParaRPr lang="fr-FR" smtClean="0"/>
          </a:p>
        </p:txBody>
      </p:sp>
      <p:sp>
        <p:nvSpPr>
          <p:cNvPr id="55302" name="Rectangle 7"/>
          <p:cNvSpPr>
            <a:spLocks noGrp="1" noChangeArrowheads="1"/>
          </p:cNvSpPr>
          <p:nvPr>
            <p:ph type="body" sz="half" idx="2"/>
          </p:nvPr>
        </p:nvSpPr>
        <p:spPr>
          <a:xfrm>
            <a:off x="4932363" y="1341438"/>
            <a:ext cx="4038600" cy="4525962"/>
          </a:xfrm>
        </p:spPr>
        <p:txBody>
          <a:bodyPr/>
          <a:lstStyle/>
          <a:p>
            <a:pPr eaLnBrk="1" hangingPunct="1"/>
            <a:r>
              <a:rPr lang="fr-FR" sz="2000" smtClean="0"/>
              <a:t>True fracture stress and strain decrease when the volume fraction of 2</a:t>
            </a:r>
            <a:r>
              <a:rPr lang="fr-FR" sz="2000" baseline="30000" smtClean="0"/>
              <a:t>nd</a:t>
            </a:r>
            <a:r>
              <a:rPr lang="fr-FR" sz="2000" smtClean="0"/>
              <a:t> phase particles increases</a:t>
            </a:r>
          </a:p>
          <a:p>
            <a:pPr eaLnBrk="1" hangingPunct="1"/>
            <a:endParaRPr lang="fr-FR" sz="2000" smtClean="0"/>
          </a:p>
          <a:p>
            <a:pPr eaLnBrk="1" hangingPunct="1"/>
            <a:r>
              <a:rPr lang="fr-FR" sz="2000" smtClean="0"/>
              <a:t>The yield strength is not affected by such particles</a:t>
            </a:r>
          </a:p>
        </p:txBody>
      </p:sp>
      <p:pic>
        <p:nvPicPr>
          <p:cNvPr id="5530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975"/>
            <a:ext cx="4859338" cy="473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u pied de page 5"/>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6323" name="Espace réservé du numéro de diapositive 6"/>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D0A72057-734F-495A-805F-811FEBB1C8AB}" type="slidenum">
              <a:rPr lang="fr-FR" sz="1400"/>
              <a:pPr eaLnBrk="1" hangingPunct="1"/>
              <a:t>45</a:t>
            </a:fld>
            <a:endParaRPr lang="fr-FR" sz="1400"/>
          </a:p>
        </p:txBody>
      </p:sp>
      <p:sp>
        <p:nvSpPr>
          <p:cNvPr id="56324" name="Rectangle 2"/>
          <p:cNvSpPr>
            <a:spLocks noGrp="1" noChangeArrowheads="1"/>
          </p:cNvSpPr>
          <p:nvPr>
            <p:ph type="title"/>
          </p:nvPr>
        </p:nvSpPr>
        <p:spPr/>
        <p:txBody>
          <a:bodyPr/>
          <a:lstStyle/>
          <a:p>
            <a:pPr eaLnBrk="1" hangingPunct="1"/>
            <a:r>
              <a:rPr lang="fr-FR" smtClean="0"/>
              <a:t>Role of 2</a:t>
            </a:r>
            <a:r>
              <a:rPr lang="fr-FR" baseline="30000" smtClean="0"/>
              <a:t>nd</a:t>
            </a:r>
            <a:r>
              <a:rPr lang="fr-FR" smtClean="0"/>
              <a:t> phase particles</a:t>
            </a:r>
          </a:p>
        </p:txBody>
      </p:sp>
      <p:sp>
        <p:nvSpPr>
          <p:cNvPr id="56325" name="Rectangle 3"/>
          <p:cNvSpPr>
            <a:spLocks noGrp="1" noChangeArrowheads="1"/>
          </p:cNvSpPr>
          <p:nvPr>
            <p:ph type="body" sz="half" idx="1"/>
          </p:nvPr>
        </p:nvSpPr>
        <p:spPr/>
        <p:txBody>
          <a:bodyPr/>
          <a:lstStyle/>
          <a:p>
            <a:pPr eaLnBrk="1" hangingPunct="1"/>
            <a:endParaRPr lang="fr-FR" smtClean="0"/>
          </a:p>
        </p:txBody>
      </p:sp>
      <p:sp>
        <p:nvSpPr>
          <p:cNvPr id="56326" name="Rectangle 4"/>
          <p:cNvSpPr>
            <a:spLocks noGrp="1" noChangeArrowheads="1"/>
          </p:cNvSpPr>
          <p:nvPr>
            <p:ph type="body" sz="half" idx="2"/>
          </p:nvPr>
        </p:nvSpPr>
        <p:spPr>
          <a:xfrm>
            <a:off x="5435600" y="2060575"/>
            <a:ext cx="3384550" cy="2160588"/>
          </a:xfrm>
        </p:spPr>
        <p:txBody>
          <a:bodyPr/>
          <a:lstStyle/>
          <a:p>
            <a:pPr marL="533400" indent="-533400" eaLnBrk="1" hangingPunct="1">
              <a:buFontTx/>
              <a:buAutoNum type="arabicPeriod"/>
            </a:pPr>
            <a:r>
              <a:rPr lang="fr-FR" sz="2000" smtClean="0"/>
              <a:t>Carbides in iron</a:t>
            </a:r>
          </a:p>
          <a:p>
            <a:pPr marL="533400" indent="-533400" eaLnBrk="1" hangingPunct="1">
              <a:buFontTx/>
              <a:buAutoNum type="arabicPeriod"/>
            </a:pPr>
            <a:r>
              <a:rPr lang="fr-FR" sz="2000" smtClean="0"/>
              <a:t>Voids in Copper</a:t>
            </a:r>
          </a:p>
          <a:p>
            <a:pPr marL="533400" indent="-533400" eaLnBrk="1" hangingPunct="1">
              <a:buFontTx/>
              <a:buAutoNum type="arabicPeriod"/>
            </a:pPr>
            <a:r>
              <a:rPr lang="fr-FR" sz="2000" smtClean="0"/>
              <a:t>Dispersoids in Al</a:t>
            </a:r>
          </a:p>
          <a:p>
            <a:pPr marL="533400" indent="-533400" eaLnBrk="1" hangingPunct="1">
              <a:buFontTx/>
              <a:buAutoNum type="arabicPeriod"/>
            </a:pPr>
            <a:r>
              <a:rPr lang="fr-FR" sz="2000" smtClean="0"/>
              <a:t>Constituents in 7075</a:t>
            </a:r>
          </a:p>
          <a:p>
            <a:pPr marL="533400" indent="-533400" eaLnBrk="1" hangingPunct="1">
              <a:buFontTx/>
              <a:buAutoNum type="arabicPeriod"/>
            </a:pPr>
            <a:r>
              <a:rPr lang="fr-FR" sz="2000" smtClean="0"/>
              <a:t>Inclusions in steels</a:t>
            </a:r>
          </a:p>
        </p:txBody>
      </p:sp>
      <p:pic>
        <p:nvPicPr>
          <p:cNvPr id="5632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25538"/>
            <a:ext cx="4968875"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734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374C5B4E-B297-4901-8811-653B49DA6263}" type="slidenum">
              <a:rPr lang="fr-FR" sz="1400"/>
              <a:pPr eaLnBrk="1" hangingPunct="1"/>
              <a:t>46</a:t>
            </a:fld>
            <a:endParaRPr lang="fr-FR" sz="1400"/>
          </a:p>
        </p:txBody>
      </p:sp>
      <p:sp>
        <p:nvSpPr>
          <p:cNvPr id="57348" name="Rectangle 2"/>
          <p:cNvSpPr>
            <a:spLocks noGrp="1" noChangeArrowheads="1"/>
          </p:cNvSpPr>
          <p:nvPr>
            <p:ph type="title"/>
          </p:nvPr>
        </p:nvSpPr>
        <p:spPr/>
        <p:txBody>
          <a:bodyPr/>
          <a:lstStyle/>
          <a:p>
            <a:pPr eaLnBrk="1" hangingPunct="1"/>
            <a:r>
              <a:rPr lang="fr-FR" smtClean="0"/>
              <a:t>Microvoid shape</a:t>
            </a:r>
          </a:p>
        </p:txBody>
      </p:sp>
      <p:pic>
        <p:nvPicPr>
          <p:cNvPr id="57349"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85738" y="1125538"/>
            <a:ext cx="4556125" cy="4616450"/>
          </a:xfrm>
          <a:noFill/>
        </p:spPr>
      </p:pic>
      <p:sp>
        <p:nvSpPr>
          <p:cNvPr id="57350" name="Rectangle 5"/>
          <p:cNvSpPr>
            <a:spLocks noChangeArrowheads="1"/>
          </p:cNvSpPr>
          <p:nvPr/>
        </p:nvSpPr>
        <p:spPr bwMode="auto">
          <a:xfrm>
            <a:off x="4427538" y="1773238"/>
            <a:ext cx="457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800"/>
              <a:t>Uniaxial tensile loading → Equiaxed dimples</a:t>
            </a:r>
          </a:p>
        </p:txBody>
      </p:sp>
      <p:sp>
        <p:nvSpPr>
          <p:cNvPr id="57351" name="Rectangle 6"/>
          <p:cNvSpPr>
            <a:spLocks noChangeArrowheads="1"/>
          </p:cNvSpPr>
          <p:nvPr/>
        </p:nvSpPr>
        <p:spPr bwMode="auto">
          <a:xfrm>
            <a:off x="4572000" y="3068638"/>
            <a:ext cx="4572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Shear → Elongated and parabolic dimples pointing in the opposite directions on matching fracture surfaces</a:t>
            </a:r>
          </a:p>
        </p:txBody>
      </p:sp>
      <p:sp>
        <p:nvSpPr>
          <p:cNvPr id="57352" name="Rectangle 7"/>
          <p:cNvSpPr>
            <a:spLocks noChangeArrowheads="1"/>
          </p:cNvSpPr>
          <p:nvPr/>
        </p:nvSpPr>
        <p:spPr bwMode="auto">
          <a:xfrm>
            <a:off x="4572000" y="4724400"/>
            <a:ext cx="4572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Tensile tearing → Elongated dimples pointing in the same direction on matching fracture surface</a:t>
            </a:r>
          </a:p>
        </p:txBody>
      </p:sp>
      <p:sp>
        <p:nvSpPr>
          <p:cNvPr id="57353" name="Rectangle 8"/>
          <p:cNvSpPr>
            <a:spLocks noChangeArrowheads="1"/>
          </p:cNvSpPr>
          <p:nvPr/>
        </p:nvSpPr>
        <p:spPr bwMode="auto">
          <a:xfrm>
            <a:off x="4140200" y="908050"/>
            <a:ext cx="47196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2000"/>
              <a:t>Microvoid shape is strongly influenced by the type of loading.</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8371"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6CAA24E-9C7D-4378-9507-5711F9384A5D}" type="slidenum">
              <a:rPr lang="fr-FR" sz="1400"/>
              <a:pPr eaLnBrk="1" hangingPunct="1"/>
              <a:t>47</a:t>
            </a:fld>
            <a:endParaRPr lang="fr-FR" sz="1400"/>
          </a:p>
        </p:txBody>
      </p:sp>
      <p:sp>
        <p:nvSpPr>
          <p:cNvPr id="58372" name="Rectangle 2"/>
          <p:cNvSpPr>
            <a:spLocks noGrp="1" noChangeArrowheads="1"/>
          </p:cNvSpPr>
          <p:nvPr>
            <p:ph type="title"/>
          </p:nvPr>
        </p:nvSpPr>
        <p:spPr/>
        <p:txBody>
          <a:bodyPr/>
          <a:lstStyle/>
          <a:p>
            <a:pPr eaLnBrk="1" hangingPunct="1"/>
            <a:r>
              <a:rPr lang="fr-FR" smtClean="0"/>
              <a:t>Ductile fracture resistance</a:t>
            </a:r>
          </a:p>
        </p:txBody>
      </p:sp>
      <p:sp>
        <p:nvSpPr>
          <p:cNvPr id="58373" name="Rectangle 3"/>
          <p:cNvSpPr>
            <a:spLocks noGrp="1" noChangeArrowheads="1"/>
          </p:cNvSpPr>
          <p:nvPr>
            <p:ph type="body" idx="1"/>
          </p:nvPr>
        </p:nvSpPr>
        <p:spPr>
          <a:xfrm>
            <a:off x="395288" y="981075"/>
            <a:ext cx="8229600" cy="4525963"/>
          </a:xfrm>
        </p:spPr>
        <p:txBody>
          <a:bodyPr/>
          <a:lstStyle/>
          <a:p>
            <a:pPr eaLnBrk="1" hangingPunct="1"/>
            <a:r>
              <a:rPr lang="fr-FR" sz="2800" smtClean="0"/>
              <a:t>Depends on:</a:t>
            </a:r>
          </a:p>
          <a:p>
            <a:pPr lvl="1" eaLnBrk="1" hangingPunct="1"/>
            <a:r>
              <a:rPr lang="fr-FR" sz="2400" smtClean="0"/>
              <a:t>Particle volume fraction</a:t>
            </a:r>
          </a:p>
          <a:p>
            <a:pPr lvl="1" eaLnBrk="1" hangingPunct="1"/>
            <a:r>
              <a:rPr lang="fr-FR" sz="2400" smtClean="0"/>
              <a:t>Particle size</a:t>
            </a:r>
          </a:p>
          <a:p>
            <a:pPr lvl="1" eaLnBrk="1" hangingPunct="1"/>
            <a:r>
              <a:rPr lang="fr-FR" sz="2400" smtClean="0"/>
              <a:t>Particle spacing (</a:t>
            </a:r>
            <a:r>
              <a:rPr lang="fr-FR" sz="2400" smtClean="0">
                <a:latin typeface="Symbol" panose="05050102010706020507" pitchFamily="18" charset="2"/>
              </a:rPr>
              <a:t>a</a:t>
            </a:r>
            <a:r>
              <a:rPr lang="fr-FR" sz="2400" smtClean="0"/>
              <a:t> size/f</a:t>
            </a:r>
            <a:r>
              <a:rPr lang="fr-FR" sz="2400" baseline="-25000" smtClean="0"/>
              <a:t>v</a:t>
            </a:r>
            <a:r>
              <a:rPr lang="fr-FR" sz="2400" baseline="30000" smtClean="0"/>
              <a:t>1/3</a:t>
            </a:r>
            <a:r>
              <a:rPr lang="fr-FR" sz="2400" smtClean="0"/>
              <a:t>)</a:t>
            </a:r>
          </a:p>
          <a:p>
            <a:pPr lvl="1" eaLnBrk="1" hangingPunct="1"/>
            <a:r>
              <a:rPr lang="fr-FR" sz="2400" smtClean="0"/>
              <a:t>Particle ductility</a:t>
            </a:r>
          </a:p>
          <a:p>
            <a:pPr lvl="1" eaLnBrk="1" hangingPunct="1"/>
            <a:r>
              <a:rPr lang="fr-FR" sz="2400" smtClean="0"/>
              <a:t>Particle shape</a:t>
            </a:r>
          </a:p>
          <a:p>
            <a:pPr lvl="1" eaLnBrk="1" hangingPunct="1"/>
            <a:r>
              <a:rPr lang="fr-FR" sz="2400" smtClean="0"/>
              <a:t>Particle-matrix interface strength</a:t>
            </a:r>
          </a:p>
          <a:p>
            <a:pPr lvl="1" eaLnBrk="1" hangingPunct="1"/>
            <a:r>
              <a:rPr lang="fr-FR" sz="2400" smtClean="0"/>
              <a:t>Matrix work hardening</a:t>
            </a:r>
          </a:p>
          <a:p>
            <a:pPr lvl="1" eaLnBrk="1" hangingPunct="1"/>
            <a:r>
              <a:rPr lang="fr-FR" sz="2400" smtClean="0"/>
              <a:t>Deformation mode</a:t>
            </a:r>
          </a:p>
          <a:p>
            <a:pPr lvl="1" eaLnBrk="1" hangingPunct="1"/>
            <a:r>
              <a:rPr lang="fr-FR" sz="2400" smtClean="0"/>
              <a:t>Presence of intermediate size particles</a:t>
            </a:r>
          </a:p>
          <a:p>
            <a:pPr eaLnBrk="1" hangingPunct="1"/>
            <a:endParaRPr lang="fr-FR" sz="28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5939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1F4D2F07-AD78-48AA-8973-A7DF1E0EBBA0}" type="slidenum">
              <a:rPr lang="fr-FR" sz="1400"/>
              <a:pPr eaLnBrk="1" hangingPunct="1"/>
              <a:t>48</a:t>
            </a:fld>
            <a:endParaRPr lang="fr-FR" sz="1400"/>
          </a:p>
        </p:txBody>
      </p:sp>
      <p:sp>
        <p:nvSpPr>
          <p:cNvPr id="59396" name="Rectangle 2"/>
          <p:cNvSpPr>
            <a:spLocks noGrp="1" noChangeArrowheads="1"/>
          </p:cNvSpPr>
          <p:nvPr>
            <p:ph type="title"/>
          </p:nvPr>
        </p:nvSpPr>
        <p:spPr/>
        <p:txBody>
          <a:bodyPr/>
          <a:lstStyle/>
          <a:p>
            <a:pPr eaLnBrk="1" hangingPunct="1"/>
            <a:r>
              <a:rPr lang="fr-FR" smtClean="0"/>
              <a:t>Ductile to brittle transition</a:t>
            </a:r>
          </a:p>
        </p:txBody>
      </p:sp>
      <p:sp>
        <p:nvSpPr>
          <p:cNvPr id="59397" name="Rectangle 3"/>
          <p:cNvSpPr>
            <a:spLocks noGrp="1" noChangeArrowheads="1"/>
          </p:cNvSpPr>
          <p:nvPr>
            <p:ph type="body" idx="1"/>
          </p:nvPr>
        </p:nvSpPr>
        <p:spPr>
          <a:xfrm>
            <a:off x="0" y="1484313"/>
            <a:ext cx="2971800" cy="4525962"/>
          </a:xfrm>
        </p:spPr>
        <p:txBody>
          <a:bodyPr/>
          <a:lstStyle/>
          <a:p>
            <a:pPr eaLnBrk="1" hangingPunct="1">
              <a:lnSpc>
                <a:spcPct val="80000"/>
              </a:lnSpc>
            </a:pPr>
            <a:r>
              <a:rPr lang="fr-FR" sz="2000" smtClean="0"/>
              <a:t>bcc metals possess limited slip systems available at low temperature, minimising the plastic deformation during the fracture process.</a:t>
            </a:r>
          </a:p>
          <a:p>
            <a:pPr eaLnBrk="1" hangingPunct="1">
              <a:lnSpc>
                <a:spcPct val="80000"/>
              </a:lnSpc>
            </a:pPr>
            <a:endParaRPr lang="fr-FR" sz="2000" smtClean="0"/>
          </a:p>
          <a:p>
            <a:pPr eaLnBrk="1" hangingPunct="1">
              <a:lnSpc>
                <a:spcPct val="80000"/>
              </a:lnSpc>
            </a:pPr>
            <a:r>
              <a:rPr lang="fr-FR" sz="2000" smtClean="0"/>
              <a:t>Increasing temperature allows more slip systems to operate, yielding general plastic deformation to occur prior to failure.</a:t>
            </a:r>
          </a:p>
        </p:txBody>
      </p:sp>
      <p:pic>
        <p:nvPicPr>
          <p:cNvPr id="5939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2636838"/>
            <a:ext cx="5715000" cy="368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9" name="Text Box 5"/>
          <p:cNvSpPr txBox="1">
            <a:spLocks noChangeArrowheads="1"/>
          </p:cNvSpPr>
          <p:nvPr/>
        </p:nvSpPr>
        <p:spPr bwMode="auto">
          <a:xfrm>
            <a:off x="3059113" y="836613"/>
            <a:ext cx="59055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2000"/>
              <a:t>bcc metals experience ductile-to-brittle transition behaviour when subjected to decreasing temperature (and/or high strain rate), resulting from a strong yield stress dependence on temperature.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0419"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6B7F1161-AD66-44EF-AF5E-A82CD0A7DA32}" type="slidenum">
              <a:rPr lang="fr-FR" sz="1400"/>
              <a:pPr eaLnBrk="1" hangingPunct="1"/>
              <a:t>49</a:t>
            </a:fld>
            <a:endParaRPr lang="fr-FR" sz="1400"/>
          </a:p>
        </p:txBody>
      </p:sp>
      <p:sp>
        <p:nvSpPr>
          <p:cNvPr id="60420" name="Rectangle 2"/>
          <p:cNvSpPr>
            <a:spLocks noGrp="1" noChangeArrowheads="1"/>
          </p:cNvSpPr>
          <p:nvPr>
            <p:ph type="title"/>
          </p:nvPr>
        </p:nvSpPr>
        <p:spPr/>
        <p:txBody>
          <a:bodyPr/>
          <a:lstStyle/>
          <a:p>
            <a:pPr eaLnBrk="1" hangingPunct="1"/>
            <a:r>
              <a:rPr lang="fr-FR" smtClean="0"/>
              <a:t>Example: influence of ageing on the DBTT of a nuclear reactor vessel steel</a:t>
            </a:r>
          </a:p>
        </p:txBody>
      </p:sp>
      <p:pic>
        <p:nvPicPr>
          <p:cNvPr id="60421"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t="2882"/>
          <a:stretch>
            <a:fillRect/>
          </a:stretch>
        </p:blipFill>
        <p:spPr>
          <a:xfrm>
            <a:off x="755650" y="1341438"/>
            <a:ext cx="7848600" cy="4759325"/>
          </a:xfr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Espace réservé du pied de page 2"/>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15363" name="Espace réservé du numéro de diapositive 3"/>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9A051DAC-52FE-415C-A020-666FB9A61ADB}" type="slidenum">
              <a:rPr lang="fr-FR" sz="1400"/>
              <a:pPr eaLnBrk="1" hangingPunct="1"/>
              <a:t>5</a:t>
            </a:fld>
            <a:endParaRPr lang="fr-FR" sz="1400"/>
          </a:p>
        </p:txBody>
      </p:sp>
      <p:sp>
        <p:nvSpPr>
          <p:cNvPr id="15364" name="Rectangle 2"/>
          <p:cNvSpPr txBox="1">
            <a:spLocks noChangeArrowheads="1"/>
          </p:cNvSpPr>
          <p:nvPr/>
        </p:nvSpPr>
        <p:spPr bwMode="auto">
          <a:xfrm>
            <a:off x="1828800" y="704850"/>
            <a:ext cx="701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endParaRPr lang="fr-FR" sz="2400" b="1">
              <a:solidFill>
                <a:srgbClr val="000000"/>
              </a:solidFill>
              <a:cs typeface="Arial" panose="020B0604020202020204" pitchFamily="34" charset="0"/>
            </a:endParaRPr>
          </a:p>
        </p:txBody>
      </p:sp>
      <p:sp>
        <p:nvSpPr>
          <p:cNvPr id="15365" name="Rectangle 3"/>
          <p:cNvSpPr txBox="1">
            <a:spLocks noChangeArrowheads="1"/>
          </p:cNvSpPr>
          <p:nvPr/>
        </p:nvSpPr>
        <p:spPr bwMode="auto">
          <a:xfrm>
            <a:off x="1828800" y="1390650"/>
            <a:ext cx="7010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1200">
                <a:solidFill>
                  <a:schemeClr val="tx1"/>
                </a:solidFill>
                <a:latin typeface="Century Gothic" panose="020B0502020202020204" pitchFamily="34" charset="0"/>
              </a:defRPr>
            </a:lvl1pPr>
            <a:lvl2pPr marL="742950" indent="-285750" defTabSz="457200" eaLnBrk="0" hangingPunct="0">
              <a:defRPr sz="1200">
                <a:solidFill>
                  <a:schemeClr val="tx1"/>
                </a:solidFill>
                <a:latin typeface="Century Gothic" panose="020B0502020202020204" pitchFamily="34" charset="0"/>
              </a:defRPr>
            </a:lvl2pPr>
            <a:lvl3pPr marL="1143000" indent="-228600" defTabSz="457200" eaLnBrk="0" hangingPunct="0">
              <a:defRPr sz="1200">
                <a:solidFill>
                  <a:schemeClr val="tx1"/>
                </a:solidFill>
                <a:latin typeface="Century Gothic" panose="020B0502020202020204" pitchFamily="34" charset="0"/>
              </a:defRPr>
            </a:lvl3pPr>
            <a:lvl4pPr marL="1600200" indent="-228600" defTabSz="457200" eaLnBrk="0" hangingPunct="0">
              <a:defRPr sz="1200">
                <a:solidFill>
                  <a:schemeClr val="tx1"/>
                </a:solidFill>
                <a:latin typeface="Century Gothic" panose="020B0502020202020204" pitchFamily="34" charset="0"/>
              </a:defRPr>
            </a:lvl4pPr>
            <a:lvl5pPr marL="2057400" indent="-228600" defTabSz="457200" eaLnBrk="0" hangingPunct="0">
              <a:defRPr sz="1200">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spcBef>
                <a:spcPct val="50000"/>
              </a:spcBef>
            </a:pPr>
            <a:r>
              <a:rPr lang="en-US" sz="1800">
                <a:cs typeface="Arial" panose="020B0604020202020204" pitchFamily="34" charset="0"/>
              </a:rPr>
              <a:t>Add text</a:t>
            </a:r>
          </a:p>
        </p:txBody>
      </p:sp>
      <p:pic>
        <p:nvPicPr>
          <p:cNvPr id="15366" name="Picture 5" descr="Photobucke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1344613"/>
            <a:ext cx="731520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 Box 7"/>
          <p:cNvSpPr txBox="1">
            <a:spLocks noChangeArrowheads="1"/>
          </p:cNvSpPr>
          <p:nvPr/>
        </p:nvSpPr>
        <p:spPr bwMode="auto">
          <a:xfrm>
            <a:off x="1042988" y="5373688"/>
            <a:ext cx="3381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en-US" sz="2400" b="1">
                <a:solidFill>
                  <a:schemeClr val="bg1"/>
                </a:solidFill>
                <a:cs typeface="Arial" panose="020B0604020202020204" pitchFamily="34" charset="0"/>
              </a:rPr>
              <a:t>USS Ponaganset</a:t>
            </a:r>
            <a:endParaRPr lang="en-US" sz="1800">
              <a:solidFill>
                <a:schemeClr val="bg1"/>
              </a:solidFill>
              <a:cs typeface="Arial" panose="020B0604020202020204" pitchFamily="34" charset="0"/>
            </a:endParaRPr>
          </a:p>
        </p:txBody>
      </p:sp>
      <p:sp>
        <p:nvSpPr>
          <p:cNvPr id="15368" name="Text Box 8"/>
          <p:cNvSpPr txBox="1">
            <a:spLocks noChangeArrowheads="1"/>
          </p:cNvSpPr>
          <p:nvPr/>
        </p:nvSpPr>
        <p:spPr bwMode="auto">
          <a:xfrm>
            <a:off x="1897063" y="315913"/>
            <a:ext cx="5649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spcBef>
                <a:spcPct val="50000"/>
              </a:spcBef>
            </a:pPr>
            <a:r>
              <a:rPr lang="en-US" sz="3600" b="1">
                <a:cs typeface="Arial" panose="020B0604020202020204" pitchFamily="34" charset="0"/>
              </a:rPr>
              <a:t>Failure of Liberty Ships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re 1"/>
          <p:cNvSpPr>
            <a:spLocks noGrp="1"/>
          </p:cNvSpPr>
          <p:nvPr>
            <p:ph type="title"/>
          </p:nvPr>
        </p:nvSpPr>
        <p:spPr/>
        <p:txBody>
          <a:bodyPr/>
          <a:lstStyle/>
          <a:p>
            <a:pPr eaLnBrk="1" hangingPunct="1"/>
            <a:r>
              <a:rPr lang="fr-FR" smtClean="0"/>
              <a:t>Exemple: influence of ageing on DBTT in  a martensitic stainless steel</a:t>
            </a:r>
          </a:p>
        </p:txBody>
      </p:sp>
      <p:sp>
        <p:nvSpPr>
          <p:cNvPr id="61443" name="Espace réservé du pied de page 3"/>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1444" name="Espace réservé du numéro de diapositive 4"/>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2D05DACF-F270-41E6-AC1A-6A484C7CFDFB}" type="slidenum">
              <a:rPr lang="fr-FR" sz="1400"/>
              <a:pPr eaLnBrk="1" hangingPunct="1"/>
              <a:t>50</a:t>
            </a:fld>
            <a:endParaRPr lang="fr-FR" sz="1400"/>
          </a:p>
        </p:txBody>
      </p:sp>
      <p:pic>
        <p:nvPicPr>
          <p:cNvPr id="614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813" y="1341438"/>
            <a:ext cx="5818187"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652963"/>
            <a:ext cx="3960813"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246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E4D8800B-E967-41F8-8904-B72CB292B5CB}" type="slidenum">
              <a:rPr lang="fr-FR" sz="1400"/>
              <a:pPr eaLnBrk="1" hangingPunct="1"/>
              <a:t>51</a:t>
            </a:fld>
            <a:endParaRPr lang="fr-FR" sz="1400"/>
          </a:p>
        </p:txBody>
      </p:sp>
      <p:sp>
        <p:nvSpPr>
          <p:cNvPr id="62468" name="Rectangle 2"/>
          <p:cNvSpPr>
            <a:spLocks noGrp="1" noChangeArrowheads="1"/>
          </p:cNvSpPr>
          <p:nvPr>
            <p:ph type="title"/>
          </p:nvPr>
        </p:nvSpPr>
        <p:spPr/>
        <p:txBody>
          <a:bodyPr/>
          <a:lstStyle/>
          <a:p>
            <a:pPr eaLnBrk="1" hangingPunct="1"/>
            <a:r>
              <a:rPr lang="fr-FR" smtClean="0"/>
              <a:t>Ductile to Brittle Transition in smooth specimens</a:t>
            </a:r>
          </a:p>
        </p:txBody>
      </p:sp>
      <p:pic>
        <p:nvPicPr>
          <p:cNvPr id="62469"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484313"/>
            <a:ext cx="4791075" cy="3522662"/>
          </a:xfrm>
          <a:noFill/>
        </p:spPr>
      </p:pic>
      <p:sp>
        <p:nvSpPr>
          <p:cNvPr id="62470" name="Text Box 5"/>
          <p:cNvSpPr txBox="1">
            <a:spLocks noChangeArrowheads="1"/>
          </p:cNvSpPr>
          <p:nvPr/>
        </p:nvSpPr>
        <p:spPr bwMode="auto">
          <a:xfrm>
            <a:off x="4716463" y="981075"/>
            <a:ext cx="4319587" cy="507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en-GB" sz="1800"/>
              <a:t>When temperature is lowered, the flow stress increases. Meanwhile, the cleavage critical stress is much less temperature-sensitive. The curves describing their temperature dependence crosses at a temperature T</a:t>
            </a:r>
            <a:r>
              <a:rPr lang="en-GB" sz="1800" baseline="-25000"/>
              <a:t>D</a:t>
            </a:r>
            <a:r>
              <a:rPr lang="en-GB" sz="1800"/>
              <a:t>. Just above this temperature, during loading, the material first deforms plastically and work hardening is initiated. Cleavage occurs when the stress reaches </a:t>
            </a:r>
            <a:r>
              <a:rPr lang="en-GB" sz="1800">
                <a:latin typeface="Symbol" panose="05050102010706020507" pitchFamily="18" charset="2"/>
              </a:rPr>
              <a:t>s</a:t>
            </a:r>
            <a:r>
              <a:rPr lang="en-GB" sz="1800" baseline="-25000"/>
              <a:t>f</a:t>
            </a:r>
            <a:r>
              <a:rPr lang="en-GB" sz="1800"/>
              <a:t>. Elongation at failure thus increases as the difference between </a:t>
            </a:r>
            <a:r>
              <a:rPr lang="en-GB" sz="1800">
                <a:latin typeface="Symbol" panose="05050102010706020507" pitchFamily="18" charset="2"/>
              </a:rPr>
              <a:t>s</a:t>
            </a:r>
            <a:r>
              <a:rPr lang="en-GB" sz="1800" baseline="-25000"/>
              <a:t>f</a:t>
            </a:r>
            <a:r>
              <a:rPr lang="en-GB" sz="1800"/>
              <a:t> and R</a:t>
            </a:r>
            <a:r>
              <a:rPr lang="en-GB" sz="1800" baseline="-25000"/>
              <a:t>p</a:t>
            </a:r>
            <a:r>
              <a:rPr lang="en-GB" sz="1800"/>
              <a:t> is getting larger. Below T</a:t>
            </a:r>
            <a:r>
              <a:rPr lang="en-GB" sz="1800" baseline="-25000"/>
              <a:t>D </a:t>
            </a:r>
            <a:r>
              <a:rPr lang="en-GB" sz="1800"/>
              <a:t>failure occurs before reaching the flow stress and elongation at failure is nul. T</a:t>
            </a:r>
            <a:r>
              <a:rPr lang="en-GB" sz="1800" baseline="-25000"/>
              <a:t>D</a:t>
            </a:r>
            <a:r>
              <a:rPr lang="en-GB" sz="1800"/>
              <a:t> is the temperature for no ductility on smooth specimens.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3491"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07B43C2C-5D33-4F7C-9CD0-4EC507C35A54}" type="slidenum">
              <a:rPr lang="fr-FR" sz="1400"/>
              <a:pPr eaLnBrk="1" hangingPunct="1"/>
              <a:t>52</a:t>
            </a:fld>
            <a:endParaRPr lang="fr-FR" sz="1400"/>
          </a:p>
        </p:txBody>
      </p:sp>
      <p:sp>
        <p:nvSpPr>
          <p:cNvPr id="63492" name="Rectangle 2"/>
          <p:cNvSpPr>
            <a:spLocks noGrp="1" noChangeArrowheads="1"/>
          </p:cNvSpPr>
          <p:nvPr>
            <p:ph type="title"/>
          </p:nvPr>
        </p:nvSpPr>
        <p:spPr/>
        <p:txBody>
          <a:bodyPr/>
          <a:lstStyle/>
          <a:p>
            <a:pPr eaLnBrk="1" hangingPunct="1"/>
            <a:r>
              <a:rPr lang="fr-FR" smtClean="0"/>
              <a:t>Relation between fracture stress and yield strength at low temperature</a:t>
            </a:r>
          </a:p>
        </p:txBody>
      </p:sp>
      <p:pic>
        <p:nvPicPr>
          <p:cNvPr id="6349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11188" y="1484313"/>
            <a:ext cx="7704137" cy="3986212"/>
          </a:xfrm>
          <a:noFill/>
        </p:spPr>
      </p:pic>
      <p:sp>
        <p:nvSpPr>
          <p:cNvPr id="63494" name="ZoneTexte 1"/>
          <p:cNvSpPr txBox="1">
            <a:spLocks noChangeArrowheads="1"/>
          </p:cNvSpPr>
          <p:nvPr/>
        </p:nvSpPr>
        <p:spPr bwMode="auto">
          <a:xfrm>
            <a:off x="2430463" y="2124075"/>
            <a:ext cx="12430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800">
                <a:latin typeface="Times New Roman" panose="02020603050405020304" pitchFamily="18" charset="0"/>
                <a:cs typeface="Times New Roman" panose="02020603050405020304" pitchFamily="18" charset="0"/>
              </a:rPr>
              <a:t>Mild steel</a:t>
            </a:r>
          </a:p>
          <a:p>
            <a:pPr algn="ctr" eaLnBrk="1" hangingPunct="1"/>
            <a:r>
              <a:rPr lang="fr-FR" sz="1800">
                <a:latin typeface="Times New Roman" panose="02020603050405020304" pitchFamily="18" charset="0"/>
                <a:cs typeface="Times New Roman" panose="02020603050405020304" pitchFamily="18" charset="0"/>
              </a:rPr>
              <a:t>(after Low)</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u pied de page 5"/>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4515" name="Espace réservé du numéro de diapositive 6"/>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B1242EE-8700-46B9-AE7A-69994FC24D01}" type="slidenum">
              <a:rPr lang="fr-FR" sz="1400"/>
              <a:pPr eaLnBrk="1" hangingPunct="1"/>
              <a:t>53</a:t>
            </a:fld>
            <a:endParaRPr lang="fr-FR" sz="1400"/>
          </a:p>
        </p:txBody>
      </p:sp>
      <p:sp>
        <p:nvSpPr>
          <p:cNvPr id="64516" name="Rectangle 2"/>
          <p:cNvSpPr>
            <a:spLocks noGrp="1" noChangeArrowheads="1"/>
          </p:cNvSpPr>
          <p:nvPr>
            <p:ph type="title"/>
          </p:nvPr>
        </p:nvSpPr>
        <p:spPr/>
        <p:txBody>
          <a:bodyPr/>
          <a:lstStyle/>
          <a:p>
            <a:pPr eaLnBrk="1" hangingPunct="1"/>
            <a:r>
              <a:rPr lang="fr-FR" smtClean="0"/>
              <a:t>Theory of the ductile to brittle transition</a:t>
            </a:r>
          </a:p>
        </p:txBody>
      </p:sp>
      <p:sp>
        <p:nvSpPr>
          <p:cNvPr id="64517" name="Rectangle 3"/>
          <p:cNvSpPr>
            <a:spLocks noGrp="1" noChangeArrowheads="1"/>
          </p:cNvSpPr>
          <p:nvPr>
            <p:ph type="body" sz="half" idx="1"/>
          </p:nvPr>
        </p:nvSpPr>
        <p:spPr>
          <a:xfrm>
            <a:off x="395288" y="908050"/>
            <a:ext cx="8291512" cy="4525963"/>
          </a:xfrm>
        </p:spPr>
        <p:txBody>
          <a:bodyPr/>
          <a:lstStyle/>
          <a:p>
            <a:pPr eaLnBrk="1" hangingPunct="1"/>
            <a:r>
              <a:rPr lang="fr-FR" sz="2000" smtClean="0"/>
              <a:t>The criterion for a material to change its fracture behaviour from ductile to brittle mode is when the yield stress at the observed temperature is larger than the stress necessary for the growth of the microcrack indicated in the Griffith theory.</a:t>
            </a:r>
          </a:p>
          <a:p>
            <a:pPr eaLnBrk="1" hangingPunct="1"/>
            <a:endParaRPr lang="fr-FR" sz="2000" smtClean="0"/>
          </a:p>
          <a:p>
            <a:pPr eaLnBrk="1" hangingPunct="1"/>
            <a:r>
              <a:rPr lang="fr-FR" sz="2000" smtClean="0"/>
              <a:t>Cottrell studied the role of parameters, which influence the ductile-to-brittle transition as follows:</a:t>
            </a:r>
          </a:p>
        </p:txBody>
      </p:sp>
      <p:sp>
        <p:nvSpPr>
          <p:cNvPr id="64518" name="Rectangle 4"/>
          <p:cNvSpPr>
            <a:spLocks noChangeArrowheads="1"/>
          </p:cNvSpPr>
          <p:nvPr/>
        </p:nvSpPr>
        <p:spPr bwMode="auto">
          <a:xfrm>
            <a:off x="4284663" y="3500438"/>
            <a:ext cx="4572000"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latin typeface="Symbol" panose="05050102010706020507" pitchFamily="18" charset="2"/>
              </a:rPr>
              <a:t>t</a:t>
            </a:r>
            <a:r>
              <a:rPr lang="fr-FR" sz="1800" baseline="-25000"/>
              <a:t>i</a:t>
            </a:r>
            <a:r>
              <a:rPr lang="fr-FR" sz="1800"/>
              <a:t> is the lattice resistance to dislocation movement;</a:t>
            </a:r>
          </a:p>
          <a:p>
            <a:pPr eaLnBrk="1" hangingPunct="1"/>
            <a:r>
              <a:rPr lang="fr-FR" sz="1800"/>
              <a:t>k’ is a parameter related to the release of dislocation into a pile-up;</a:t>
            </a:r>
          </a:p>
          <a:p>
            <a:pPr eaLnBrk="1" hangingPunct="1"/>
            <a:r>
              <a:rPr lang="fr-FR" sz="1800"/>
              <a:t>D is the grain diameter (associated with slip length);</a:t>
            </a:r>
          </a:p>
          <a:p>
            <a:pPr eaLnBrk="1" hangingPunct="1"/>
            <a:r>
              <a:rPr lang="fr-FR" sz="1800"/>
              <a:t>G is the shear modulus;</a:t>
            </a:r>
          </a:p>
          <a:p>
            <a:pPr eaLnBrk="1" hangingPunct="1"/>
            <a:r>
              <a:rPr lang="fr-FR" sz="1800"/>
              <a:t>β is a constant depending on the stress system.</a:t>
            </a:r>
          </a:p>
        </p:txBody>
      </p:sp>
      <p:graphicFrame>
        <p:nvGraphicFramePr>
          <p:cNvPr id="64519" name="Object 6"/>
          <p:cNvGraphicFramePr>
            <a:graphicFrameLocks noGrp="1" noChangeAspect="1"/>
          </p:cNvGraphicFramePr>
          <p:nvPr>
            <p:ph sz="half" idx="2"/>
          </p:nvPr>
        </p:nvGraphicFramePr>
        <p:xfrm>
          <a:off x="395288" y="3284538"/>
          <a:ext cx="3455987" cy="1614487"/>
        </p:xfrm>
        <a:graphic>
          <a:graphicData uri="http://schemas.openxmlformats.org/presentationml/2006/ole">
            <mc:AlternateContent xmlns:mc="http://schemas.openxmlformats.org/markup-compatibility/2006">
              <mc:Choice xmlns:v="urn:schemas-microsoft-com:vml" Requires="v">
                <p:oleObj spid="_x0000_s64522" name="Equation" r:id="rId3" imgW="1358310" imgH="634725" progId="Equation.3">
                  <p:embed/>
                </p:oleObj>
              </mc:Choice>
              <mc:Fallback>
                <p:oleObj name="Equation" r:id="rId3" imgW="1358310" imgH="63472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284538"/>
                        <a:ext cx="3455987" cy="16144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0" name="Rectangle 8"/>
          <p:cNvSpPr>
            <a:spLocks noChangeArrowheads="1"/>
          </p:cNvSpPr>
          <p:nvPr/>
        </p:nvSpPr>
        <p:spPr bwMode="auto">
          <a:xfrm>
            <a:off x="179388" y="4868863"/>
            <a:ext cx="3995737"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2000" i="1"/>
              <a:t>The criterion for ductile to brittle transition is when the term on the left hand side is greater than the right hand side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5539"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5334F653-4812-4FB6-BDDF-4FCF7355D306}" type="slidenum">
              <a:rPr lang="fr-FR" sz="1400"/>
              <a:pPr eaLnBrk="1" hangingPunct="1"/>
              <a:t>54</a:t>
            </a:fld>
            <a:endParaRPr lang="fr-FR" sz="1400"/>
          </a:p>
        </p:txBody>
      </p:sp>
      <p:sp>
        <p:nvSpPr>
          <p:cNvPr id="65540" name="Rectangle 2"/>
          <p:cNvSpPr>
            <a:spLocks noGrp="1" noChangeArrowheads="1"/>
          </p:cNvSpPr>
          <p:nvPr>
            <p:ph type="title"/>
          </p:nvPr>
        </p:nvSpPr>
        <p:spPr/>
        <p:txBody>
          <a:bodyPr/>
          <a:lstStyle/>
          <a:p>
            <a:pPr eaLnBrk="1" hangingPunct="1"/>
            <a:r>
              <a:rPr lang="fr-FR" smtClean="0"/>
              <a:t>Factors affecting ductile to brittle</a:t>
            </a:r>
            <a:br>
              <a:rPr lang="fr-FR" smtClean="0"/>
            </a:br>
            <a:r>
              <a:rPr lang="fr-FR" smtClean="0"/>
              <a:t>transition</a:t>
            </a:r>
          </a:p>
        </p:txBody>
      </p:sp>
      <p:sp>
        <p:nvSpPr>
          <p:cNvPr id="65541" name="Rectangle 3"/>
          <p:cNvSpPr>
            <a:spLocks noGrp="1" noChangeArrowheads="1"/>
          </p:cNvSpPr>
          <p:nvPr>
            <p:ph type="body" idx="1"/>
          </p:nvPr>
        </p:nvSpPr>
        <p:spPr>
          <a:xfrm>
            <a:off x="539750" y="1196975"/>
            <a:ext cx="8229600" cy="4525963"/>
          </a:xfrm>
        </p:spPr>
        <p:txBody>
          <a:bodyPr/>
          <a:lstStyle/>
          <a:p>
            <a:pPr eaLnBrk="1" hangingPunct="1">
              <a:lnSpc>
                <a:spcPct val="90000"/>
              </a:lnSpc>
            </a:pPr>
            <a:r>
              <a:rPr lang="fr-FR" sz="2000" dirty="0" err="1" smtClean="0"/>
              <a:t>From</a:t>
            </a:r>
            <a:r>
              <a:rPr lang="fr-FR" sz="2000" dirty="0" smtClean="0"/>
              <a:t> </a:t>
            </a:r>
            <a:r>
              <a:rPr lang="fr-FR" sz="2000" dirty="0" err="1" smtClean="0"/>
              <a:t>equation</a:t>
            </a:r>
            <a:r>
              <a:rPr lang="fr-FR" sz="2000" dirty="0" smtClean="0"/>
              <a:t>, </a:t>
            </a:r>
            <a:r>
              <a:rPr lang="fr-FR" sz="2000" dirty="0" err="1" smtClean="0"/>
              <a:t>materials</a:t>
            </a:r>
            <a:r>
              <a:rPr lang="fr-FR" sz="2000" dirty="0" smtClean="0"/>
              <a:t> </a:t>
            </a:r>
            <a:r>
              <a:rPr lang="fr-FR" sz="2000" dirty="0" err="1" smtClean="0"/>
              <a:t>having</a:t>
            </a:r>
            <a:r>
              <a:rPr lang="fr-FR" sz="2000" dirty="0" smtClean="0"/>
              <a:t> high </a:t>
            </a:r>
            <a:r>
              <a:rPr lang="fr-FR" sz="2000" dirty="0" err="1" smtClean="0"/>
              <a:t>lattice</a:t>
            </a:r>
            <a:r>
              <a:rPr lang="fr-FR" sz="2000" dirty="0" smtClean="0"/>
              <a:t> </a:t>
            </a:r>
            <a:r>
              <a:rPr lang="fr-FR" sz="2000" dirty="0" err="1" smtClean="0"/>
              <a:t>resistance</a:t>
            </a:r>
            <a:r>
              <a:rPr lang="fr-FR" sz="2000" dirty="0" smtClean="0"/>
              <a:t> </a:t>
            </a:r>
            <a:r>
              <a:rPr lang="fr-FR" sz="2000" dirty="0" smtClean="0">
                <a:latin typeface="Symbol" panose="05050102010706020507" pitchFamily="18" charset="2"/>
              </a:rPr>
              <a:t>t</a:t>
            </a:r>
            <a:r>
              <a:rPr lang="fr-FR" sz="2000" baseline="-25000" dirty="0" smtClean="0"/>
              <a:t>i</a:t>
            </a:r>
            <a:r>
              <a:rPr lang="fr-FR" sz="2000" dirty="0" smtClean="0"/>
              <a:t> , grain size D and k’ has a high </a:t>
            </a:r>
            <a:r>
              <a:rPr lang="fr-FR" sz="2000" dirty="0" err="1" smtClean="0"/>
              <a:t>tendency</a:t>
            </a:r>
            <a:r>
              <a:rPr lang="fr-FR" sz="2000" dirty="0" smtClean="0"/>
              <a:t> to </a:t>
            </a:r>
            <a:r>
              <a:rPr lang="fr-FR" sz="2000" dirty="0" err="1" smtClean="0"/>
              <a:t>become</a:t>
            </a:r>
            <a:r>
              <a:rPr lang="fr-FR" sz="2000" dirty="0" smtClean="0"/>
              <a:t> </a:t>
            </a:r>
            <a:r>
              <a:rPr lang="fr-FR" sz="2000" dirty="0" err="1" smtClean="0"/>
              <a:t>brittle</a:t>
            </a:r>
            <a:r>
              <a:rPr lang="fr-FR" sz="2000" dirty="0" smtClean="0"/>
              <a:t> </a:t>
            </a:r>
            <a:r>
              <a:rPr lang="fr-FR" sz="2000" dirty="0" err="1" smtClean="0"/>
              <a:t>with</a:t>
            </a:r>
            <a:r>
              <a:rPr lang="fr-FR" sz="2000" dirty="0" smtClean="0"/>
              <a:t> </a:t>
            </a:r>
            <a:r>
              <a:rPr lang="fr-FR" sz="2000" dirty="0" err="1" smtClean="0"/>
              <a:t>decreasing</a:t>
            </a:r>
            <a:r>
              <a:rPr lang="fr-FR" sz="2000" dirty="0" smtClean="0"/>
              <a:t> </a:t>
            </a:r>
            <a:r>
              <a:rPr lang="fr-FR" sz="2000" dirty="0" err="1" smtClean="0"/>
              <a:t>temperature</a:t>
            </a:r>
            <a:r>
              <a:rPr lang="fr-FR" sz="2000" dirty="0" smtClean="0"/>
              <a:t>.</a:t>
            </a:r>
          </a:p>
          <a:p>
            <a:pPr eaLnBrk="1" hangingPunct="1">
              <a:lnSpc>
                <a:spcPct val="90000"/>
              </a:lnSpc>
            </a:pPr>
            <a:endParaRPr lang="fr-FR" sz="2000" dirty="0" smtClean="0"/>
          </a:p>
          <a:p>
            <a:pPr eaLnBrk="1" hangingPunct="1">
              <a:lnSpc>
                <a:spcPct val="90000"/>
              </a:lnSpc>
            </a:pPr>
            <a:r>
              <a:rPr lang="fr-FR" sz="2000" dirty="0" smtClean="0"/>
              <a:t>The </a:t>
            </a:r>
            <a:r>
              <a:rPr lang="fr-FR" sz="2000" dirty="0" smtClean="0">
                <a:latin typeface="Symbol" panose="05050102010706020507" pitchFamily="18" charset="2"/>
              </a:rPr>
              <a:t>t</a:t>
            </a:r>
            <a:r>
              <a:rPr lang="fr-FR" sz="2000" baseline="-25000" dirty="0" smtClean="0"/>
              <a:t>i</a:t>
            </a:r>
            <a:r>
              <a:rPr lang="fr-FR" sz="2000" dirty="0" smtClean="0"/>
              <a:t> </a:t>
            </a:r>
            <a:r>
              <a:rPr lang="fr-FR" sz="2000" dirty="0" err="1" smtClean="0"/>
              <a:t>term</a:t>
            </a:r>
            <a:r>
              <a:rPr lang="fr-FR" sz="2000" smtClean="0"/>
              <a:t> in </a:t>
            </a:r>
            <a:r>
              <a:rPr lang="fr-FR" sz="2000" dirty="0" err="1" smtClean="0"/>
              <a:t>bcc</a:t>
            </a:r>
            <a:r>
              <a:rPr lang="fr-FR" sz="2000" dirty="0" smtClean="0"/>
              <a:t> </a:t>
            </a:r>
            <a:r>
              <a:rPr lang="fr-FR" sz="2000" dirty="0" err="1" smtClean="0"/>
              <a:t>material</a:t>
            </a:r>
            <a:r>
              <a:rPr lang="fr-FR" sz="2000" dirty="0" smtClean="0"/>
              <a:t> </a:t>
            </a:r>
            <a:r>
              <a:rPr lang="fr-FR" sz="2000" dirty="0" err="1" smtClean="0"/>
              <a:t>is</a:t>
            </a:r>
            <a:r>
              <a:rPr lang="fr-FR" sz="2000" dirty="0" smtClean="0"/>
              <a:t> </a:t>
            </a:r>
            <a:r>
              <a:rPr lang="fr-FR" sz="2000" dirty="0" err="1" smtClean="0"/>
              <a:t>strongly</a:t>
            </a:r>
            <a:r>
              <a:rPr lang="fr-FR" sz="2000" dirty="0" smtClean="0"/>
              <a:t> </a:t>
            </a:r>
            <a:r>
              <a:rPr lang="fr-FR" sz="2000" dirty="0" err="1" smtClean="0"/>
              <a:t>dependent</a:t>
            </a:r>
            <a:r>
              <a:rPr lang="fr-FR" sz="2000" dirty="0" smtClean="0"/>
              <a:t> on </a:t>
            </a:r>
            <a:r>
              <a:rPr lang="fr-FR" sz="2000" dirty="0" err="1" smtClean="0"/>
              <a:t>temperature</a:t>
            </a:r>
            <a:r>
              <a:rPr lang="fr-FR" sz="2000" dirty="0" smtClean="0"/>
              <a:t>.</a:t>
            </a:r>
          </a:p>
          <a:p>
            <a:pPr eaLnBrk="1" hangingPunct="1">
              <a:lnSpc>
                <a:spcPct val="90000"/>
              </a:lnSpc>
            </a:pPr>
            <a:endParaRPr lang="fr-FR" sz="2000" dirty="0" smtClean="0"/>
          </a:p>
          <a:p>
            <a:pPr eaLnBrk="1" hangingPunct="1">
              <a:lnSpc>
                <a:spcPct val="90000"/>
              </a:lnSpc>
            </a:pPr>
            <a:r>
              <a:rPr lang="fr-FR" sz="2000" dirty="0" err="1" smtClean="0"/>
              <a:t>Materials</a:t>
            </a:r>
            <a:r>
              <a:rPr lang="fr-FR" sz="2000" dirty="0" smtClean="0"/>
              <a:t> </a:t>
            </a:r>
            <a:r>
              <a:rPr lang="fr-FR" sz="2000" dirty="0" err="1" smtClean="0"/>
              <a:t>with</a:t>
            </a:r>
            <a:r>
              <a:rPr lang="fr-FR" sz="2000" dirty="0" smtClean="0"/>
              <a:t> high k’ i.e., Fe and Mo are more susceptible for </a:t>
            </a:r>
            <a:r>
              <a:rPr lang="fr-FR" sz="2000" dirty="0" err="1" smtClean="0"/>
              <a:t>brittle</a:t>
            </a:r>
            <a:r>
              <a:rPr lang="fr-FR" sz="2000" dirty="0" smtClean="0"/>
              <a:t> fracture.</a:t>
            </a:r>
          </a:p>
          <a:p>
            <a:pPr eaLnBrk="1" hangingPunct="1">
              <a:lnSpc>
                <a:spcPct val="90000"/>
              </a:lnSpc>
            </a:pPr>
            <a:endParaRPr lang="fr-FR" sz="2000" dirty="0" smtClean="0"/>
          </a:p>
          <a:p>
            <a:pPr eaLnBrk="1" hangingPunct="1">
              <a:lnSpc>
                <a:spcPct val="90000"/>
              </a:lnSpc>
            </a:pPr>
            <a:r>
              <a:rPr lang="fr-FR" sz="2000" dirty="0" err="1" smtClean="0"/>
              <a:t>Smaller</a:t>
            </a:r>
            <a:r>
              <a:rPr lang="fr-FR" sz="2000" dirty="0" smtClean="0"/>
              <a:t> grain </a:t>
            </a:r>
            <a:r>
              <a:rPr lang="fr-FR" sz="2000" dirty="0" err="1" smtClean="0"/>
              <a:t>sized</a:t>
            </a:r>
            <a:r>
              <a:rPr lang="fr-FR" sz="2000" dirty="0" smtClean="0"/>
              <a:t> </a:t>
            </a:r>
            <a:r>
              <a:rPr lang="fr-FR" sz="2000" dirty="0" err="1" smtClean="0"/>
              <a:t>metals</a:t>
            </a:r>
            <a:r>
              <a:rPr lang="fr-FR" sz="2000" dirty="0" smtClean="0"/>
              <a:t> </a:t>
            </a:r>
            <a:r>
              <a:rPr lang="fr-FR" sz="2000" dirty="0" err="1" smtClean="0"/>
              <a:t>can</a:t>
            </a:r>
            <a:r>
              <a:rPr lang="fr-FR" sz="2000" dirty="0" smtClean="0"/>
              <a:t> </a:t>
            </a:r>
            <a:r>
              <a:rPr lang="fr-FR" sz="2000" dirty="0" err="1" smtClean="0"/>
              <a:t>withstand</a:t>
            </a:r>
            <a:r>
              <a:rPr lang="fr-FR" sz="2000" dirty="0" smtClean="0"/>
              <a:t> </a:t>
            </a:r>
            <a:r>
              <a:rPr lang="fr-FR" sz="2000" dirty="0" err="1" smtClean="0"/>
              <a:t>brittle</a:t>
            </a:r>
            <a:r>
              <a:rPr lang="fr-FR" sz="2000" dirty="0" smtClean="0"/>
              <a:t> </a:t>
            </a:r>
            <a:r>
              <a:rPr lang="fr-FR" sz="2000" dirty="0" err="1" smtClean="0"/>
              <a:t>behaviour</a:t>
            </a:r>
            <a:r>
              <a:rPr lang="fr-FR" sz="2000" dirty="0" smtClean="0"/>
              <a:t> </a:t>
            </a:r>
            <a:r>
              <a:rPr lang="fr-FR" sz="2000" dirty="0" err="1" smtClean="0"/>
              <a:t>better</a:t>
            </a:r>
            <a:endParaRPr lang="fr-FR" sz="2000" dirty="0" smtClean="0"/>
          </a:p>
          <a:p>
            <a:pPr eaLnBrk="1" hangingPunct="1">
              <a:lnSpc>
                <a:spcPct val="90000"/>
              </a:lnSpc>
            </a:pPr>
            <a:endParaRPr lang="fr-FR" sz="2000" dirty="0" smtClean="0"/>
          </a:p>
          <a:p>
            <a:pPr eaLnBrk="1" hangingPunct="1">
              <a:lnSpc>
                <a:spcPct val="90000"/>
              </a:lnSpc>
            </a:pPr>
            <a:r>
              <a:rPr lang="fr-FR" sz="2000" dirty="0" err="1" smtClean="0"/>
              <a:t>Alloy</a:t>
            </a:r>
            <a:r>
              <a:rPr lang="fr-FR" sz="2000" dirty="0" smtClean="0"/>
              <a:t> </a:t>
            </a:r>
            <a:r>
              <a:rPr lang="fr-FR" sz="2000" dirty="0" err="1" smtClean="0"/>
              <a:t>chemistry</a:t>
            </a:r>
            <a:r>
              <a:rPr lang="fr-FR" sz="2000" dirty="0" smtClean="0"/>
              <a:t> and microstructure </a:t>
            </a:r>
            <a:r>
              <a:rPr lang="fr-FR" sz="2000" dirty="0" err="1" smtClean="0"/>
              <a:t>also</a:t>
            </a:r>
            <a:r>
              <a:rPr lang="fr-FR" sz="2000" dirty="0" smtClean="0"/>
              <a:t> affect the ductile-to-</a:t>
            </a:r>
            <a:r>
              <a:rPr lang="fr-FR" sz="2000" dirty="0" err="1" smtClean="0"/>
              <a:t>brittle</a:t>
            </a:r>
            <a:r>
              <a:rPr lang="fr-FR" sz="2000" dirty="0" smtClean="0"/>
              <a:t> transition </a:t>
            </a:r>
            <a:r>
              <a:rPr lang="fr-FR" sz="2000" dirty="0" err="1" smtClean="0"/>
              <a:t>behaviour</a:t>
            </a:r>
            <a:r>
              <a:rPr lang="fr-FR" sz="2000" dirty="0" smtClean="0"/>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6563"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DEE43BF3-7A27-47B7-8F4F-5CF8D1151F23}" type="slidenum">
              <a:rPr lang="fr-FR" sz="1400"/>
              <a:pPr eaLnBrk="1" hangingPunct="1"/>
              <a:t>55</a:t>
            </a:fld>
            <a:endParaRPr lang="fr-FR" sz="1400"/>
          </a:p>
        </p:txBody>
      </p:sp>
      <p:sp>
        <p:nvSpPr>
          <p:cNvPr id="66564" name="Rectangle 4"/>
          <p:cNvSpPr>
            <a:spLocks noGrp="1" noChangeArrowheads="1"/>
          </p:cNvSpPr>
          <p:nvPr>
            <p:ph type="title"/>
          </p:nvPr>
        </p:nvSpPr>
        <p:spPr/>
        <p:txBody>
          <a:bodyPr/>
          <a:lstStyle/>
          <a:p>
            <a:pPr eaLnBrk="1" hangingPunct="1"/>
            <a:r>
              <a:rPr lang="fr-FR" smtClean="0"/>
              <a:t>Factors affecting ductile to brittle</a:t>
            </a:r>
            <a:br>
              <a:rPr lang="fr-FR" smtClean="0"/>
            </a:br>
            <a:r>
              <a:rPr lang="fr-FR" smtClean="0"/>
              <a:t>transition</a:t>
            </a:r>
          </a:p>
        </p:txBody>
      </p:sp>
      <p:pic>
        <p:nvPicPr>
          <p:cNvPr id="66565" name="Picture 6"/>
          <p:cNvPicPr>
            <a:picLocks noGrp="1" noChangeAspect="1" noChangeArrowheads="1"/>
          </p:cNvPicPr>
          <p:nvPr>
            <p:ph idx="1"/>
          </p:nvPr>
        </p:nvPicPr>
        <p:blipFill>
          <a:blip r:embed="rId2">
            <a:lum contrast="24000"/>
            <a:extLst>
              <a:ext uri="{28A0092B-C50C-407E-A947-70E740481C1C}">
                <a14:useLocalDpi xmlns:a14="http://schemas.microsoft.com/office/drawing/2010/main" val="0"/>
              </a:ext>
            </a:extLst>
          </a:blip>
          <a:srcRect b="2231"/>
          <a:stretch>
            <a:fillRect/>
          </a:stretch>
        </p:blipFill>
        <p:spPr>
          <a:xfrm>
            <a:off x="2051050" y="1125538"/>
            <a:ext cx="4910138" cy="4105275"/>
          </a:xfrm>
          <a:noFill/>
        </p:spPr>
      </p:pic>
      <p:sp>
        <p:nvSpPr>
          <p:cNvPr id="66566" name="Rectangle 7"/>
          <p:cNvSpPr>
            <a:spLocks noChangeArrowheads="1"/>
          </p:cNvSpPr>
          <p:nvPr/>
        </p:nvSpPr>
        <p:spPr bwMode="auto">
          <a:xfrm>
            <a:off x="1979613" y="5229225"/>
            <a:ext cx="49688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1800"/>
              <a:t>Effect of grain size on the yield and fracture stresses for a low-carbon steel tested in tension at -196°C.</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7587"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D53677F5-5DCE-4147-B125-F0AF91A856E6}" type="slidenum">
              <a:rPr lang="fr-FR" sz="1400"/>
              <a:pPr eaLnBrk="1" hangingPunct="1"/>
              <a:t>56</a:t>
            </a:fld>
            <a:endParaRPr lang="fr-FR" sz="1400"/>
          </a:p>
        </p:txBody>
      </p:sp>
      <p:sp>
        <p:nvSpPr>
          <p:cNvPr id="67588" name="Rectangle 2"/>
          <p:cNvSpPr>
            <a:spLocks noGrp="1" noChangeArrowheads="1"/>
          </p:cNvSpPr>
          <p:nvPr>
            <p:ph type="title"/>
          </p:nvPr>
        </p:nvSpPr>
        <p:spPr/>
        <p:txBody>
          <a:bodyPr/>
          <a:lstStyle/>
          <a:p>
            <a:pPr eaLnBrk="1" hangingPunct="1"/>
            <a:r>
              <a:rPr lang="fr-FR" smtClean="0"/>
              <a:t>Influence of grain size on DBTT</a:t>
            </a:r>
          </a:p>
        </p:txBody>
      </p:sp>
      <p:pic>
        <p:nvPicPr>
          <p:cNvPr id="67589"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341438"/>
            <a:ext cx="5329238" cy="4095750"/>
          </a:xfrm>
          <a:noFill/>
        </p:spPr>
      </p:pic>
      <p:sp>
        <p:nvSpPr>
          <p:cNvPr id="67590" name="Text Box 5"/>
          <p:cNvSpPr txBox="1">
            <a:spLocks noChangeArrowheads="1"/>
          </p:cNvSpPr>
          <p:nvPr/>
        </p:nvSpPr>
        <p:spPr bwMode="auto">
          <a:xfrm>
            <a:off x="5219700" y="1773238"/>
            <a:ext cx="3671888"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The most important metallurgical parameter is the </a:t>
            </a:r>
            <a:r>
              <a:rPr lang="fr-FR" sz="2000" b="1"/>
              <a:t>grain size</a:t>
            </a:r>
            <a:r>
              <a:rPr lang="fr-FR" sz="2000"/>
              <a:t>. A smaller grain size induce a higher yield strength according to Hall-Petch law, but also influences the cleavage critical stress. The result is a lower DBTT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8611"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02661F30-6FBD-4DB2-A36C-1B5D46731D16}" type="slidenum">
              <a:rPr lang="fr-FR" sz="1400"/>
              <a:pPr eaLnBrk="1" hangingPunct="1"/>
              <a:t>57</a:t>
            </a:fld>
            <a:endParaRPr lang="fr-FR" sz="1400"/>
          </a:p>
        </p:txBody>
      </p:sp>
      <p:sp>
        <p:nvSpPr>
          <p:cNvPr id="68612" name="Rectangle 2"/>
          <p:cNvSpPr>
            <a:spLocks noGrp="1" noChangeArrowheads="1"/>
          </p:cNvSpPr>
          <p:nvPr>
            <p:ph type="title"/>
          </p:nvPr>
        </p:nvSpPr>
        <p:spPr/>
        <p:txBody>
          <a:bodyPr/>
          <a:lstStyle/>
          <a:p>
            <a:pPr eaLnBrk="1" hangingPunct="1"/>
            <a:r>
              <a:rPr lang="fr-FR" smtClean="0"/>
              <a:t>Influence of Ni content on DBTT in steels</a:t>
            </a:r>
          </a:p>
        </p:txBody>
      </p:sp>
      <p:pic>
        <p:nvPicPr>
          <p:cNvPr id="6861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71550" y="765175"/>
            <a:ext cx="3421063" cy="5289550"/>
          </a:xfrm>
          <a:noFill/>
        </p:spPr>
      </p:pic>
      <p:sp>
        <p:nvSpPr>
          <p:cNvPr id="68614" name="Text Box 5"/>
          <p:cNvSpPr txBox="1">
            <a:spLocks noChangeArrowheads="1"/>
          </p:cNvSpPr>
          <p:nvPr/>
        </p:nvSpPr>
        <p:spPr bwMode="auto">
          <a:xfrm>
            <a:off x="4572000" y="1628775"/>
            <a:ext cx="4176713"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400"/>
              <a:t>Elements such as Ni, by lowering the temperature for austenite transformation, promote the formation of small grains/ therefore they induce a lower DBTT.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6963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F133A88D-4181-4BB9-BF2C-CEA070316B9E}" type="slidenum">
              <a:rPr lang="fr-FR" sz="1400"/>
              <a:pPr eaLnBrk="1" hangingPunct="1"/>
              <a:t>58</a:t>
            </a:fld>
            <a:endParaRPr lang="fr-FR" sz="1400"/>
          </a:p>
        </p:txBody>
      </p:sp>
      <p:sp>
        <p:nvSpPr>
          <p:cNvPr id="69636" name="Rectangle 2"/>
          <p:cNvSpPr>
            <a:spLocks noGrp="1" noChangeArrowheads="1"/>
          </p:cNvSpPr>
          <p:nvPr>
            <p:ph type="title"/>
          </p:nvPr>
        </p:nvSpPr>
        <p:spPr/>
        <p:txBody>
          <a:bodyPr/>
          <a:lstStyle/>
          <a:p>
            <a:pPr eaLnBrk="1" hangingPunct="1"/>
            <a:r>
              <a:rPr lang="fr-FR" smtClean="0"/>
              <a:t>Influence of interstitials on DBTT</a:t>
            </a:r>
          </a:p>
        </p:txBody>
      </p:sp>
      <p:pic>
        <p:nvPicPr>
          <p:cNvPr id="69637"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484313"/>
            <a:ext cx="5473700" cy="3657600"/>
          </a:xfrm>
          <a:noFill/>
        </p:spPr>
      </p:pic>
      <p:sp>
        <p:nvSpPr>
          <p:cNvPr id="69638" name="Text Box 5"/>
          <p:cNvSpPr txBox="1">
            <a:spLocks noChangeArrowheads="1"/>
          </p:cNvSpPr>
          <p:nvPr/>
        </p:nvSpPr>
        <p:spPr bwMode="auto">
          <a:xfrm>
            <a:off x="5435600" y="1700213"/>
            <a:ext cx="3457575"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Interstitials such as C or N, by increasing the </a:t>
            </a:r>
            <a:r>
              <a:rPr lang="fr-FR" sz="2000">
                <a:latin typeface="Symbol" panose="05050102010706020507" pitchFamily="18" charset="2"/>
              </a:rPr>
              <a:t>s</a:t>
            </a:r>
            <a:r>
              <a:rPr lang="fr-FR" sz="2000" baseline="-25000"/>
              <a:t>0</a:t>
            </a:r>
            <a:r>
              <a:rPr lang="fr-FR" sz="2000"/>
              <a:t> term in Hall-Petch relation, make the yield strength to increase and the DBTT. They furthermore affect the ductile plateau.</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70659"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1241FF49-037B-4596-9E6B-0C6698E08878}" type="slidenum">
              <a:rPr lang="fr-FR" sz="1400"/>
              <a:pPr eaLnBrk="1" hangingPunct="1"/>
              <a:t>59</a:t>
            </a:fld>
            <a:endParaRPr lang="fr-FR" sz="1400"/>
          </a:p>
        </p:txBody>
      </p:sp>
      <p:sp>
        <p:nvSpPr>
          <p:cNvPr id="70660" name="Rectangle 2"/>
          <p:cNvSpPr>
            <a:spLocks noGrp="1" noChangeArrowheads="1"/>
          </p:cNvSpPr>
          <p:nvPr>
            <p:ph type="title"/>
          </p:nvPr>
        </p:nvSpPr>
        <p:spPr/>
        <p:txBody>
          <a:bodyPr/>
          <a:lstStyle/>
          <a:p>
            <a:pPr eaLnBrk="1" hangingPunct="1"/>
            <a:r>
              <a:rPr lang="fr-FR" smtClean="0">
                <a:solidFill>
                  <a:schemeClr val="tx1"/>
                </a:solidFill>
              </a:rPr>
              <a:t>Notch effect on transition temperature</a:t>
            </a:r>
          </a:p>
        </p:txBody>
      </p:sp>
      <p:sp>
        <p:nvSpPr>
          <p:cNvPr id="70661" name="Rectangle 3"/>
          <p:cNvSpPr>
            <a:spLocks noGrp="1" noChangeArrowheads="1"/>
          </p:cNvSpPr>
          <p:nvPr>
            <p:ph type="body" idx="1"/>
          </p:nvPr>
        </p:nvSpPr>
        <p:spPr>
          <a:xfrm>
            <a:off x="250825" y="981075"/>
            <a:ext cx="4859338" cy="5111750"/>
          </a:xfrm>
        </p:spPr>
        <p:txBody>
          <a:bodyPr/>
          <a:lstStyle/>
          <a:p>
            <a:pPr eaLnBrk="1" hangingPunct="1">
              <a:lnSpc>
                <a:spcPct val="80000"/>
              </a:lnSpc>
            </a:pPr>
            <a:r>
              <a:rPr lang="fr-FR" sz="2000" smtClean="0"/>
              <a:t>The fracture stress σ</a:t>
            </a:r>
            <a:r>
              <a:rPr lang="fr-FR" sz="2000" baseline="-25000" smtClean="0"/>
              <a:t>f</a:t>
            </a:r>
            <a:r>
              <a:rPr lang="fr-FR" sz="2000" smtClean="0"/>
              <a:t> is much less temperature sensitive than the flow stress σ</a:t>
            </a:r>
            <a:r>
              <a:rPr lang="fr-FR" sz="2000" baseline="-25000" smtClean="0"/>
              <a:t>0</a:t>
            </a:r>
            <a:r>
              <a:rPr lang="fr-FR" sz="2000" smtClean="0"/>
              <a:t>.</a:t>
            </a:r>
          </a:p>
          <a:p>
            <a:pPr eaLnBrk="1" hangingPunct="1">
              <a:lnSpc>
                <a:spcPct val="80000"/>
              </a:lnSpc>
            </a:pPr>
            <a:endParaRPr lang="fr-FR" sz="2000" smtClean="0"/>
          </a:p>
          <a:p>
            <a:pPr eaLnBrk="1" hangingPunct="1">
              <a:lnSpc>
                <a:spcPct val="80000"/>
              </a:lnSpc>
            </a:pPr>
            <a:r>
              <a:rPr lang="fr-FR" sz="2000" smtClean="0"/>
              <a:t>The σ</a:t>
            </a:r>
            <a:r>
              <a:rPr lang="fr-FR" sz="2000" baseline="-25000" smtClean="0"/>
              <a:t>0</a:t>
            </a:r>
            <a:r>
              <a:rPr lang="fr-FR" sz="2000" smtClean="0"/>
              <a:t> of the unnotched specimen is lower than σ</a:t>
            </a:r>
            <a:r>
              <a:rPr lang="fr-FR" sz="2000" baseline="-25000" smtClean="0"/>
              <a:t>f </a:t>
            </a:r>
            <a:r>
              <a:rPr lang="fr-FR" sz="2000" smtClean="0"/>
              <a:t>at temperatures above the transition temperature.</a:t>
            </a:r>
          </a:p>
          <a:p>
            <a:pPr eaLnBrk="1" hangingPunct="1">
              <a:lnSpc>
                <a:spcPct val="80000"/>
              </a:lnSpc>
            </a:pPr>
            <a:endParaRPr lang="fr-FR" sz="2000" smtClean="0"/>
          </a:p>
          <a:p>
            <a:pPr eaLnBrk="1" hangingPunct="1">
              <a:lnSpc>
                <a:spcPct val="80000"/>
              </a:lnSpc>
            </a:pPr>
            <a:r>
              <a:rPr lang="fr-FR" sz="2000" smtClean="0"/>
              <a:t>The metal therefore deforms plastically before fracture. Below the transition temperature σ</a:t>
            </a:r>
            <a:r>
              <a:rPr lang="fr-FR" sz="2000" baseline="-25000" smtClean="0"/>
              <a:t>0</a:t>
            </a:r>
            <a:r>
              <a:rPr lang="fr-FR" sz="2000" smtClean="0"/>
              <a:t> &gt; σ</a:t>
            </a:r>
            <a:r>
              <a:rPr lang="fr-FR" sz="2000" baseline="-25000" smtClean="0"/>
              <a:t>f </a:t>
            </a:r>
            <a:r>
              <a:rPr lang="fr-FR" sz="2000" smtClean="0"/>
              <a:t>, metal fails without plastic deformation.</a:t>
            </a:r>
          </a:p>
          <a:p>
            <a:pPr eaLnBrk="1" hangingPunct="1">
              <a:lnSpc>
                <a:spcPct val="80000"/>
              </a:lnSpc>
            </a:pPr>
            <a:endParaRPr lang="fr-FR" sz="2000" smtClean="0"/>
          </a:p>
          <a:p>
            <a:pPr eaLnBrk="1" hangingPunct="1">
              <a:lnSpc>
                <a:spcPct val="80000"/>
              </a:lnSpc>
            </a:pPr>
            <a:r>
              <a:rPr lang="fr-FR" sz="2000" smtClean="0"/>
              <a:t>The presence of the notch raises the σ</a:t>
            </a:r>
            <a:r>
              <a:rPr lang="fr-FR" sz="2000" baseline="-25000" smtClean="0"/>
              <a:t>o</a:t>
            </a:r>
            <a:r>
              <a:rPr lang="fr-FR" sz="2000" smtClean="0"/>
              <a:t> by the plastic constraint factor q. This shifts the transition temperature to the right hand side.</a:t>
            </a:r>
          </a:p>
        </p:txBody>
      </p:sp>
      <p:pic>
        <p:nvPicPr>
          <p:cNvPr id="706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125538"/>
            <a:ext cx="4211637" cy="377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u pied de page 2"/>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16387" name="Espace réservé du numéro de diapositive 3"/>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306A0E34-BE26-40B5-8613-11DD16417468}" type="slidenum">
              <a:rPr lang="fr-FR" sz="1400"/>
              <a:pPr eaLnBrk="1" hangingPunct="1"/>
              <a:t>6</a:t>
            </a:fld>
            <a:endParaRPr lang="fr-FR" sz="1400"/>
          </a:p>
        </p:txBody>
      </p:sp>
      <p:sp>
        <p:nvSpPr>
          <p:cNvPr id="16388" name="Rectangle 2"/>
          <p:cNvSpPr txBox="1">
            <a:spLocks noChangeArrowheads="1"/>
          </p:cNvSpPr>
          <p:nvPr/>
        </p:nvSpPr>
        <p:spPr bwMode="auto">
          <a:xfrm>
            <a:off x="1054100" y="369888"/>
            <a:ext cx="701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en-US" sz="3600" b="1">
                <a:solidFill>
                  <a:srgbClr val="000000"/>
                </a:solidFill>
                <a:cs typeface="Arial" panose="020B0604020202020204" pitchFamily="34" charset="0"/>
              </a:rPr>
              <a:t>Failure of Liberty Ships</a:t>
            </a:r>
          </a:p>
        </p:txBody>
      </p:sp>
      <p:sp>
        <p:nvSpPr>
          <p:cNvPr id="16389" name="Rectangle 3"/>
          <p:cNvSpPr txBox="1">
            <a:spLocks noChangeArrowheads="1"/>
          </p:cNvSpPr>
          <p:nvPr/>
        </p:nvSpPr>
        <p:spPr bwMode="auto">
          <a:xfrm>
            <a:off x="971550" y="1052513"/>
            <a:ext cx="7010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1200">
                <a:solidFill>
                  <a:schemeClr val="tx1"/>
                </a:solidFill>
                <a:latin typeface="Century Gothic" panose="020B0502020202020204" pitchFamily="34" charset="0"/>
              </a:defRPr>
            </a:lvl1pPr>
            <a:lvl2pPr marL="742950" indent="-285750" defTabSz="457200" eaLnBrk="0" hangingPunct="0">
              <a:defRPr sz="1200">
                <a:solidFill>
                  <a:schemeClr val="tx1"/>
                </a:solidFill>
                <a:latin typeface="Century Gothic" panose="020B0502020202020204" pitchFamily="34" charset="0"/>
              </a:defRPr>
            </a:lvl2pPr>
            <a:lvl3pPr marL="1143000" indent="-228600" defTabSz="457200" eaLnBrk="0" hangingPunct="0">
              <a:defRPr sz="1200">
                <a:solidFill>
                  <a:schemeClr val="tx1"/>
                </a:solidFill>
                <a:latin typeface="Century Gothic" panose="020B0502020202020204" pitchFamily="34" charset="0"/>
              </a:defRPr>
            </a:lvl3pPr>
            <a:lvl4pPr marL="1600200" indent="-228600" defTabSz="457200" eaLnBrk="0" hangingPunct="0">
              <a:defRPr sz="1200">
                <a:solidFill>
                  <a:schemeClr val="tx1"/>
                </a:solidFill>
                <a:latin typeface="Century Gothic" panose="020B0502020202020204" pitchFamily="34" charset="0"/>
              </a:defRPr>
            </a:lvl4pPr>
            <a:lvl5pPr marL="2057400" indent="-228600" defTabSz="457200" eaLnBrk="0" hangingPunct="0">
              <a:defRPr sz="1200">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spcBef>
                <a:spcPct val="50000"/>
              </a:spcBef>
            </a:pPr>
            <a:r>
              <a:rPr lang="en-US" sz="2400">
                <a:cs typeface="Arial" panose="020B0604020202020204" pitchFamily="34" charset="0"/>
              </a:rPr>
              <a:t>Date:		January 16, 1943</a:t>
            </a:r>
          </a:p>
          <a:p>
            <a:pPr eaLnBrk="1" hangingPunct="1">
              <a:spcBef>
                <a:spcPct val="50000"/>
              </a:spcBef>
            </a:pPr>
            <a:r>
              <a:rPr lang="en-US" sz="2400">
                <a:cs typeface="Arial" panose="020B0604020202020204" pitchFamily="34" charset="0"/>
              </a:rPr>
              <a:t>Location:		Portland Oregon</a:t>
            </a:r>
          </a:p>
          <a:p>
            <a:pPr eaLnBrk="1" hangingPunct="1">
              <a:spcBef>
                <a:spcPct val="50000"/>
              </a:spcBef>
            </a:pPr>
            <a:r>
              <a:rPr lang="en-US" sz="2400">
                <a:cs typeface="Arial" panose="020B0604020202020204" pitchFamily="34" charset="0"/>
              </a:rPr>
              <a:t>Temperature: Water 29.2°F  : Air  37°F</a:t>
            </a:r>
          </a:p>
          <a:p>
            <a:pPr eaLnBrk="1" hangingPunct="1">
              <a:spcBef>
                <a:spcPct val="50000"/>
              </a:spcBef>
            </a:pPr>
            <a:r>
              <a:rPr lang="en-US" sz="2400">
                <a:cs typeface="Arial" panose="020B0604020202020204" pitchFamily="34" charset="0"/>
              </a:rPr>
              <a:t>Construction:  	Welded		</a:t>
            </a:r>
          </a:p>
          <a:p>
            <a:pPr eaLnBrk="1" hangingPunct="1">
              <a:spcBef>
                <a:spcPct val="50000"/>
              </a:spcBef>
            </a:pPr>
            <a:r>
              <a:rPr lang="en-US" sz="2400">
                <a:cs typeface="Arial" panose="020B0604020202020204" pitchFamily="34" charset="0"/>
              </a:rPr>
              <a:t>Material:		Steel- type unknown  </a:t>
            </a:r>
          </a:p>
          <a:p>
            <a:pPr eaLnBrk="1" hangingPunct="1">
              <a:spcBef>
                <a:spcPct val="50000"/>
              </a:spcBef>
            </a:pPr>
            <a:r>
              <a:rPr lang="en-US" sz="2400">
                <a:cs typeface="Arial" panose="020B0604020202020204" pitchFamily="34" charset="0"/>
              </a:rPr>
              <a:t>Significant Characteristics: Rapid construction, No Crack arresting plates, Inexperienced welders  Poor construction quality</a:t>
            </a:r>
          </a:p>
          <a:p>
            <a:pPr eaLnBrk="1" hangingPunct="1">
              <a:spcBef>
                <a:spcPct val="50000"/>
              </a:spcBef>
            </a:pPr>
            <a:r>
              <a:rPr lang="en-US" sz="2400">
                <a:cs typeface="Arial" panose="020B0604020202020204" pitchFamily="34" charset="0"/>
              </a:rPr>
              <a:t>Point of Origin: Corners of Hatch opening, </a:t>
            </a:r>
          </a:p>
          <a:p>
            <a:pPr eaLnBrk="1" hangingPunct="1">
              <a:spcBef>
                <a:spcPct val="50000"/>
              </a:spcBef>
            </a:pPr>
            <a:r>
              <a:rPr lang="en-US" sz="2400">
                <a:cs typeface="Arial" panose="020B0604020202020204" pitchFamily="34" charset="0"/>
              </a:rPr>
              <a:t>Number of ships that failed;	1943 -20    1944- 120</a:t>
            </a:r>
          </a:p>
          <a:p>
            <a:pPr eaLnBrk="1" hangingPunct="1">
              <a:spcBef>
                <a:spcPct val="50000"/>
              </a:spcBef>
            </a:pPr>
            <a:endParaRPr lang="en-US" sz="2400">
              <a:cs typeface="Arial" panose="020B0604020202020204"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71683"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1BE79300-89DC-496C-BDE5-D0548D23FFAF}" type="slidenum">
              <a:rPr lang="fr-FR" sz="1400"/>
              <a:pPr eaLnBrk="1" hangingPunct="1"/>
              <a:t>60</a:t>
            </a:fld>
            <a:endParaRPr lang="fr-FR" sz="1400"/>
          </a:p>
        </p:txBody>
      </p:sp>
      <p:sp>
        <p:nvSpPr>
          <p:cNvPr id="71684" name="Rectangle 2"/>
          <p:cNvSpPr>
            <a:spLocks noGrp="1" noChangeArrowheads="1"/>
          </p:cNvSpPr>
          <p:nvPr>
            <p:ph type="title"/>
          </p:nvPr>
        </p:nvSpPr>
        <p:spPr/>
        <p:txBody>
          <a:bodyPr/>
          <a:lstStyle/>
          <a:p>
            <a:pPr eaLnBrk="1" hangingPunct="1"/>
            <a:r>
              <a:rPr lang="fr-FR" smtClean="0"/>
              <a:t>Influence of stress triaxiality</a:t>
            </a:r>
          </a:p>
        </p:txBody>
      </p:sp>
      <p:sp>
        <p:nvSpPr>
          <p:cNvPr id="71685" name="Rectangle 3"/>
          <p:cNvSpPr>
            <a:spLocks noGrp="1" noChangeArrowheads="1"/>
          </p:cNvSpPr>
          <p:nvPr>
            <p:ph type="body" idx="1"/>
          </p:nvPr>
        </p:nvSpPr>
        <p:spPr>
          <a:xfrm>
            <a:off x="395288" y="1052513"/>
            <a:ext cx="8229600" cy="4525962"/>
          </a:xfrm>
        </p:spPr>
        <p:txBody>
          <a:bodyPr/>
          <a:lstStyle/>
          <a:p>
            <a:pPr eaLnBrk="1" hangingPunct="1">
              <a:lnSpc>
                <a:spcPct val="90000"/>
              </a:lnSpc>
            </a:pPr>
            <a:r>
              <a:rPr lang="fr-FR" sz="2400" smtClean="0"/>
              <a:t>In a notch specimen, as far as the gross stress is lower than the yield strength, the maximum of stress is located at the notch root (stress concentration)</a:t>
            </a:r>
          </a:p>
          <a:p>
            <a:pPr eaLnBrk="1" hangingPunct="1">
              <a:lnSpc>
                <a:spcPct val="90000"/>
              </a:lnSpc>
            </a:pPr>
            <a:endParaRPr lang="fr-FR" sz="2400" smtClean="0"/>
          </a:p>
          <a:p>
            <a:pPr eaLnBrk="1" hangingPunct="1">
              <a:lnSpc>
                <a:spcPct val="90000"/>
              </a:lnSpc>
            </a:pPr>
            <a:r>
              <a:rPr lang="fr-FR" sz="2400" smtClean="0"/>
              <a:t>The yield strength is first reached in this site. During further loading, plasticity spreads from the notch root. The load required to spread placticty across the entire section is generally much larger than the load that would be applied on a smooth specimen of the same section.</a:t>
            </a:r>
          </a:p>
          <a:p>
            <a:pPr eaLnBrk="1" hangingPunct="1">
              <a:lnSpc>
                <a:spcPct val="90000"/>
              </a:lnSpc>
            </a:pPr>
            <a:endParaRPr lang="fr-FR" sz="2400" smtClean="0"/>
          </a:p>
          <a:p>
            <a:pPr eaLnBrk="1" hangingPunct="1">
              <a:lnSpc>
                <a:spcPct val="90000"/>
              </a:lnSpc>
            </a:pPr>
            <a:r>
              <a:rPr lang="fr-FR" sz="2400" smtClean="0"/>
              <a:t>The triaxiality rate can reach very high values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u pied de page 6"/>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72707" name="Espace réservé du numéro de diapositive 7"/>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2A03EDEE-A0AC-4993-B09C-AC3C3684D7AA}" type="slidenum">
              <a:rPr lang="fr-FR" sz="1400"/>
              <a:pPr eaLnBrk="1" hangingPunct="1"/>
              <a:t>61</a:t>
            </a:fld>
            <a:endParaRPr lang="fr-FR" sz="1400"/>
          </a:p>
        </p:txBody>
      </p:sp>
      <p:sp>
        <p:nvSpPr>
          <p:cNvPr id="72708" name="Rectangle 2"/>
          <p:cNvSpPr>
            <a:spLocks noGrp="1" noChangeArrowheads="1"/>
          </p:cNvSpPr>
          <p:nvPr>
            <p:ph type="title"/>
          </p:nvPr>
        </p:nvSpPr>
        <p:spPr/>
        <p:txBody>
          <a:bodyPr/>
          <a:lstStyle/>
          <a:p>
            <a:pPr eaLnBrk="1" hangingPunct="1"/>
            <a:r>
              <a:rPr lang="fr-FR" smtClean="0"/>
              <a:t>Notched specimens: Bridgman’s analysis</a:t>
            </a:r>
          </a:p>
        </p:txBody>
      </p:sp>
      <p:sp>
        <p:nvSpPr>
          <p:cNvPr id="72709" name="Rectangle 3"/>
          <p:cNvSpPr>
            <a:spLocks noGrp="1" noChangeArrowheads="1"/>
          </p:cNvSpPr>
          <p:nvPr>
            <p:ph type="body" sz="half" idx="1"/>
          </p:nvPr>
        </p:nvSpPr>
        <p:spPr>
          <a:xfrm>
            <a:off x="1357313" y="981075"/>
            <a:ext cx="7786687" cy="863600"/>
          </a:xfrm>
        </p:spPr>
        <p:txBody>
          <a:bodyPr/>
          <a:lstStyle/>
          <a:p>
            <a:pPr eaLnBrk="1" hangingPunct="1"/>
            <a:r>
              <a:rPr lang="fr-FR" sz="2000" smtClean="0"/>
              <a:t>Hyp: radial and hoop strains are equal and homogeneous in the minimum section  area </a:t>
            </a:r>
            <a:r>
              <a:rPr lang="fr-FR" sz="200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fr-FR" sz="2000" smtClean="0">
                <a:latin typeface="Symbol" panose="05050102010706020507" pitchFamily="18" charset="2"/>
                <a:ea typeface="Arial Unicode MS" panose="020B0604020202020204" pitchFamily="34" charset="-128"/>
                <a:cs typeface="Arial Unicode MS" panose="020B0604020202020204" pitchFamily="34" charset="-128"/>
              </a:rPr>
              <a:t>s</a:t>
            </a:r>
            <a:r>
              <a:rPr lang="fr-FR" sz="2000" baseline="-25000" smtClean="0">
                <a:ea typeface="Arial Unicode MS" panose="020B0604020202020204" pitchFamily="34" charset="-128"/>
                <a:cs typeface="Arial Unicode MS" panose="020B0604020202020204" pitchFamily="34" charset="-128"/>
              </a:rPr>
              <a:t>rr</a:t>
            </a:r>
            <a:r>
              <a:rPr lang="fr-FR" sz="2000" smtClean="0">
                <a:ea typeface="Arial Unicode MS" panose="020B0604020202020204" pitchFamily="34" charset="-128"/>
                <a:cs typeface="Arial Unicode MS" panose="020B0604020202020204" pitchFamily="34" charset="-128"/>
              </a:rPr>
              <a:t>=</a:t>
            </a:r>
            <a:r>
              <a:rPr lang="fr-FR" sz="2000" smtClean="0">
                <a:latin typeface="Symbol" panose="05050102010706020507" pitchFamily="18" charset="2"/>
                <a:ea typeface="Arial Unicode MS" panose="020B0604020202020204" pitchFamily="34" charset="-128"/>
                <a:cs typeface="Arial Unicode MS" panose="020B0604020202020204" pitchFamily="34" charset="-128"/>
              </a:rPr>
              <a:t>s</a:t>
            </a:r>
            <a:r>
              <a:rPr lang="fr-FR" sz="2000" baseline="-25000" smtClean="0">
                <a:latin typeface="Symbol" panose="05050102010706020507" pitchFamily="18" charset="2"/>
                <a:ea typeface="Arial Unicode MS" panose="020B0604020202020204" pitchFamily="34" charset="-128"/>
                <a:cs typeface="Arial Unicode MS" panose="020B0604020202020204" pitchFamily="34" charset="-128"/>
              </a:rPr>
              <a:t>qq</a:t>
            </a:r>
            <a:r>
              <a:rPr lang="fr-FR" sz="2000" smtClean="0">
                <a:ea typeface="Arial Unicode MS" panose="020B0604020202020204" pitchFamily="34" charset="-128"/>
                <a:cs typeface="Arial Unicode MS" panose="020B0604020202020204" pitchFamily="34" charset="-128"/>
              </a:rPr>
              <a:t> </a:t>
            </a:r>
          </a:p>
          <a:p>
            <a:pPr eaLnBrk="1" hangingPunct="1"/>
            <a:endParaRPr lang="fr-FR" sz="2000" smtClean="0">
              <a:ea typeface="Arial Unicode MS" panose="020B0604020202020204" pitchFamily="34" charset="-128"/>
              <a:cs typeface="Arial Unicode MS" panose="020B0604020202020204" pitchFamily="34" charset="-128"/>
            </a:endParaRPr>
          </a:p>
        </p:txBody>
      </p:sp>
      <p:graphicFrame>
        <p:nvGraphicFramePr>
          <p:cNvPr id="72710" name="Object 5"/>
          <p:cNvGraphicFramePr>
            <a:graphicFrameLocks noGrp="1" noChangeAspect="1"/>
          </p:cNvGraphicFramePr>
          <p:nvPr>
            <p:ph sz="quarter" idx="2"/>
          </p:nvPr>
        </p:nvGraphicFramePr>
        <p:xfrm>
          <a:off x="2484438" y="1844675"/>
          <a:ext cx="1527175" cy="868363"/>
        </p:xfrm>
        <a:graphic>
          <a:graphicData uri="http://schemas.openxmlformats.org/presentationml/2006/ole">
            <mc:AlternateContent xmlns:mc="http://schemas.openxmlformats.org/markup-compatibility/2006">
              <mc:Choice xmlns:v="urn:schemas-microsoft-com:vml" Requires="v">
                <p:oleObj spid="_x0000_s72723" name="Equation" r:id="rId3" imgW="736600" imgH="419100" progId="Equation.3">
                  <p:embed/>
                </p:oleObj>
              </mc:Choice>
              <mc:Fallback>
                <p:oleObj name="Equation" r:id="rId3" imgW="736600" imgH="4191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844675"/>
                        <a:ext cx="152717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27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989138"/>
            <a:ext cx="168592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2712" name="Object 7"/>
          <p:cNvGraphicFramePr>
            <a:graphicFrameLocks noGrp="1" noChangeAspect="1"/>
          </p:cNvGraphicFramePr>
          <p:nvPr>
            <p:ph sz="quarter" idx="3"/>
          </p:nvPr>
        </p:nvGraphicFramePr>
        <p:xfrm>
          <a:off x="2411413" y="2852738"/>
          <a:ext cx="2881312" cy="876300"/>
        </p:xfrm>
        <a:graphic>
          <a:graphicData uri="http://schemas.openxmlformats.org/presentationml/2006/ole">
            <mc:AlternateContent xmlns:mc="http://schemas.openxmlformats.org/markup-compatibility/2006">
              <mc:Choice xmlns:v="urn:schemas-microsoft-com:vml" Requires="v">
                <p:oleObj spid="_x0000_s72724" name="Equation" r:id="rId6" imgW="1129810" imgH="444307" progId="Equation.3">
                  <p:embed/>
                </p:oleObj>
              </mc:Choice>
              <mc:Fallback>
                <p:oleObj name="Equation" r:id="rId6" imgW="1129810" imgH="444307"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413" y="2852738"/>
                        <a:ext cx="2881312"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3" name="Object 9"/>
          <p:cNvGraphicFramePr>
            <a:graphicFrameLocks noChangeAspect="1"/>
          </p:cNvGraphicFramePr>
          <p:nvPr/>
        </p:nvGraphicFramePr>
        <p:xfrm>
          <a:off x="2700338" y="3860800"/>
          <a:ext cx="4629150" cy="2203450"/>
        </p:xfrm>
        <a:graphic>
          <a:graphicData uri="http://schemas.openxmlformats.org/presentationml/2006/ole">
            <mc:AlternateContent xmlns:mc="http://schemas.openxmlformats.org/markup-compatibility/2006">
              <mc:Choice xmlns:v="urn:schemas-microsoft-com:vml" Requires="v">
                <p:oleObj spid="_x0000_s72725" name="Equation" r:id="rId8" imgW="1816100" imgH="1117600" progId="Equation.3">
                  <p:embed/>
                </p:oleObj>
              </mc:Choice>
              <mc:Fallback>
                <p:oleObj name="Equation" r:id="rId8" imgW="1816100" imgH="11176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3860800"/>
                        <a:ext cx="4629150" cy="2203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4" name="Object 10"/>
          <p:cNvGraphicFramePr>
            <a:graphicFrameLocks noChangeAspect="1"/>
          </p:cNvGraphicFramePr>
          <p:nvPr/>
        </p:nvGraphicFramePr>
        <p:xfrm>
          <a:off x="4716463" y="1989138"/>
          <a:ext cx="3159125" cy="446087"/>
        </p:xfrm>
        <a:graphic>
          <a:graphicData uri="http://schemas.openxmlformats.org/presentationml/2006/ole">
            <mc:AlternateContent xmlns:mc="http://schemas.openxmlformats.org/markup-compatibility/2006">
              <mc:Choice xmlns:v="urn:schemas-microsoft-com:vml" Requires="v">
                <p:oleObj spid="_x0000_s72726" name="Equation" r:id="rId10" imgW="1523339" imgH="215806" progId="Equation.3">
                  <p:embed/>
                </p:oleObj>
              </mc:Choice>
              <mc:Fallback>
                <p:oleObj name="Equation" r:id="rId10" imgW="1523339" imgH="215806"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463" y="1989138"/>
                        <a:ext cx="3159125"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5" name="Object 11"/>
          <p:cNvGraphicFramePr>
            <a:graphicFrameLocks noChangeAspect="1"/>
          </p:cNvGraphicFramePr>
          <p:nvPr/>
        </p:nvGraphicFramePr>
        <p:xfrm>
          <a:off x="4495800" y="3346450"/>
          <a:ext cx="152400" cy="165100"/>
        </p:xfrm>
        <a:graphic>
          <a:graphicData uri="http://schemas.openxmlformats.org/presentationml/2006/ole">
            <mc:AlternateContent xmlns:mc="http://schemas.openxmlformats.org/markup-compatibility/2006">
              <mc:Choice xmlns:v="urn:schemas-microsoft-com:vml" Requires="v">
                <p:oleObj spid="_x0000_s72727" name="Equation" r:id="rId12" imgW="152268" imgH="164957" progId="Equation.3">
                  <p:embed/>
                </p:oleObj>
              </mc:Choice>
              <mc:Fallback>
                <p:oleObj name="Equation" r:id="rId12" imgW="152268" imgH="164957"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5800" y="3346450"/>
                        <a:ext cx="1524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6" name="Text Box 12"/>
          <p:cNvSpPr txBox="1">
            <a:spLocks noChangeArrowheads="1"/>
          </p:cNvSpPr>
          <p:nvPr/>
        </p:nvSpPr>
        <p:spPr bwMode="auto">
          <a:xfrm>
            <a:off x="0" y="1557338"/>
            <a:ext cx="14668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a:t>Notch or necking</a:t>
            </a:r>
          </a:p>
        </p:txBody>
      </p:sp>
      <p:sp>
        <p:nvSpPr>
          <p:cNvPr id="72717" name="Line 13"/>
          <p:cNvSpPr>
            <a:spLocks noChangeShapeType="1"/>
          </p:cNvSpPr>
          <p:nvPr/>
        </p:nvSpPr>
        <p:spPr bwMode="auto">
          <a:xfrm>
            <a:off x="395288" y="1844675"/>
            <a:ext cx="647700" cy="23050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ce réservé du pied de page 6"/>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73731" name="Espace réservé du numéro de diapositive 7"/>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793F0D31-4731-43E7-A1C2-E13B6219CDE8}" type="slidenum">
              <a:rPr lang="fr-FR" sz="1400"/>
              <a:pPr eaLnBrk="1" hangingPunct="1"/>
              <a:t>62</a:t>
            </a:fld>
            <a:endParaRPr lang="fr-FR" sz="1400"/>
          </a:p>
        </p:txBody>
      </p:sp>
      <p:sp>
        <p:nvSpPr>
          <p:cNvPr id="73732" name="Rectangle 2"/>
          <p:cNvSpPr>
            <a:spLocks noGrp="1" noChangeArrowheads="1"/>
          </p:cNvSpPr>
          <p:nvPr>
            <p:ph type="title"/>
          </p:nvPr>
        </p:nvSpPr>
        <p:spPr/>
        <p:txBody>
          <a:bodyPr/>
          <a:lstStyle/>
          <a:p>
            <a:pPr eaLnBrk="1" hangingPunct="1"/>
            <a:r>
              <a:rPr lang="fr-FR" smtClean="0"/>
              <a:t>Notched specimens: Bridgman’s analysis</a:t>
            </a:r>
          </a:p>
        </p:txBody>
      </p:sp>
      <p:graphicFrame>
        <p:nvGraphicFramePr>
          <p:cNvPr id="73733" name="Object 7"/>
          <p:cNvGraphicFramePr>
            <a:graphicFrameLocks noChangeAspect="1"/>
          </p:cNvGraphicFramePr>
          <p:nvPr/>
        </p:nvGraphicFramePr>
        <p:xfrm>
          <a:off x="4716463" y="1557338"/>
          <a:ext cx="3398837" cy="852487"/>
        </p:xfrm>
        <a:graphic>
          <a:graphicData uri="http://schemas.openxmlformats.org/presentationml/2006/ole">
            <mc:AlternateContent xmlns:mc="http://schemas.openxmlformats.org/markup-compatibility/2006">
              <mc:Choice xmlns:v="urn:schemas-microsoft-com:vml" Requires="v">
                <p:oleObj spid="_x0000_s73736" name="Equation" r:id="rId3" imgW="1333500" imgH="431800" progId="Equation.3">
                  <p:embed/>
                </p:oleObj>
              </mc:Choice>
              <mc:Fallback>
                <p:oleObj name="Equation" r:id="rId3" imgW="1333500" imgH="431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1557338"/>
                        <a:ext cx="3398837" cy="8524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373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196975"/>
            <a:ext cx="3697288"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7475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7E27ABEE-C8BC-419B-804C-D6C125F4B48B}" type="slidenum">
              <a:rPr lang="fr-FR" sz="1400"/>
              <a:pPr eaLnBrk="1" hangingPunct="1"/>
              <a:t>63</a:t>
            </a:fld>
            <a:endParaRPr lang="fr-FR" sz="1400"/>
          </a:p>
        </p:txBody>
      </p:sp>
      <p:sp>
        <p:nvSpPr>
          <p:cNvPr id="74756" name="Rectangle 2"/>
          <p:cNvSpPr>
            <a:spLocks noGrp="1" noChangeArrowheads="1"/>
          </p:cNvSpPr>
          <p:nvPr>
            <p:ph type="title"/>
          </p:nvPr>
        </p:nvSpPr>
        <p:spPr/>
        <p:txBody>
          <a:bodyPr/>
          <a:lstStyle/>
          <a:p>
            <a:pPr eaLnBrk="1" hangingPunct="1"/>
            <a:r>
              <a:rPr lang="fr-FR" smtClean="0"/>
              <a:t>Metallurgical aspects of fracture</a:t>
            </a:r>
          </a:p>
        </p:txBody>
      </p:sp>
      <p:pic>
        <p:nvPicPr>
          <p:cNvPr id="747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1075"/>
            <a:ext cx="5761038" cy="338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8" name="Text Box 5"/>
          <p:cNvSpPr txBox="1">
            <a:spLocks noChangeArrowheads="1"/>
          </p:cNvSpPr>
          <p:nvPr/>
        </p:nvSpPr>
        <p:spPr bwMode="auto">
          <a:xfrm>
            <a:off x="323850" y="4437063"/>
            <a:ext cx="4967288"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fr-FR" sz="2000"/>
              <a:t>High strength materials usually possess several microstructural features in order to optimise mechanical properties by influencing deformation behaviour / fracture paths.</a:t>
            </a:r>
          </a:p>
        </p:txBody>
      </p:sp>
      <p:sp>
        <p:nvSpPr>
          <p:cNvPr id="74759" name="Rectangle 6"/>
          <p:cNvSpPr>
            <a:spLocks noChangeArrowheads="1"/>
          </p:cNvSpPr>
          <p:nvPr/>
        </p:nvSpPr>
        <p:spPr bwMode="auto">
          <a:xfrm>
            <a:off x="5435600" y="1557338"/>
            <a:ext cx="3457575" cy="314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2000"/>
              <a:t>There are microstructural features that can play a role in determining the fracture path, the most important are:</a:t>
            </a:r>
          </a:p>
          <a:p>
            <a:pPr eaLnBrk="1" hangingPunct="1">
              <a:buFontTx/>
              <a:buChar char="•"/>
            </a:pPr>
            <a:r>
              <a:rPr lang="fr-FR" sz="2000"/>
              <a:t>Second phase</a:t>
            </a:r>
          </a:p>
          <a:p>
            <a:pPr eaLnBrk="1" hangingPunct="1">
              <a:buFontTx/>
              <a:buChar char="•"/>
            </a:pPr>
            <a:r>
              <a:rPr lang="fr-FR" sz="2000"/>
              <a:t>Particles and precipitates</a:t>
            </a:r>
          </a:p>
          <a:p>
            <a:pPr eaLnBrk="1" hangingPunct="1">
              <a:buFontTx/>
              <a:buChar char="•"/>
            </a:pPr>
            <a:r>
              <a:rPr lang="fr-FR" sz="2000"/>
              <a:t>Grain size</a:t>
            </a:r>
          </a:p>
          <a:p>
            <a:pPr eaLnBrk="1" hangingPunct="1">
              <a:buFontTx/>
              <a:buChar char="•"/>
            </a:pPr>
            <a:r>
              <a:rPr lang="fr-FR" sz="2000"/>
              <a:t>Fibering and texturing</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u pied de page 2"/>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17411" name="Espace réservé du numéro de diapositive 3"/>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D9867895-D7E7-4583-9D99-12EE4A17BDFF}" type="slidenum">
              <a:rPr lang="fr-FR" sz="1400"/>
              <a:pPr eaLnBrk="1" hangingPunct="1"/>
              <a:t>7</a:t>
            </a:fld>
            <a:endParaRPr lang="fr-FR" sz="1400"/>
          </a:p>
        </p:txBody>
      </p:sp>
      <p:sp>
        <p:nvSpPr>
          <p:cNvPr id="17412" name="Rectangle 2"/>
          <p:cNvSpPr txBox="1">
            <a:spLocks noChangeArrowheads="1"/>
          </p:cNvSpPr>
          <p:nvPr/>
        </p:nvSpPr>
        <p:spPr bwMode="auto">
          <a:xfrm>
            <a:off x="1066800" y="344488"/>
            <a:ext cx="701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algn="ctr" eaLnBrk="1" hangingPunct="1"/>
            <a:r>
              <a:rPr lang="en-US" sz="3600" b="1">
                <a:solidFill>
                  <a:srgbClr val="000000"/>
                </a:solidFill>
                <a:cs typeface="Arial" panose="020B0604020202020204" pitchFamily="34" charset="0"/>
              </a:rPr>
              <a:t>Failure of Liberty Ships</a:t>
            </a:r>
          </a:p>
        </p:txBody>
      </p:sp>
      <p:sp>
        <p:nvSpPr>
          <p:cNvPr id="17413" name="Rectangle 3"/>
          <p:cNvSpPr txBox="1">
            <a:spLocks noChangeArrowheads="1"/>
          </p:cNvSpPr>
          <p:nvPr/>
        </p:nvSpPr>
        <p:spPr bwMode="auto">
          <a:xfrm>
            <a:off x="611188" y="1238250"/>
            <a:ext cx="8064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1200">
                <a:solidFill>
                  <a:schemeClr val="tx1"/>
                </a:solidFill>
                <a:latin typeface="Century Gothic" panose="020B0502020202020204" pitchFamily="34" charset="0"/>
              </a:defRPr>
            </a:lvl1pPr>
            <a:lvl2pPr marL="742950" indent="-285750" defTabSz="457200" eaLnBrk="0" hangingPunct="0">
              <a:defRPr sz="1200">
                <a:solidFill>
                  <a:schemeClr val="tx1"/>
                </a:solidFill>
                <a:latin typeface="Century Gothic" panose="020B0502020202020204" pitchFamily="34" charset="0"/>
              </a:defRPr>
            </a:lvl2pPr>
            <a:lvl3pPr marL="1143000" indent="-228600" defTabSz="457200" eaLnBrk="0" hangingPunct="0">
              <a:defRPr sz="1200">
                <a:solidFill>
                  <a:schemeClr val="tx1"/>
                </a:solidFill>
                <a:latin typeface="Century Gothic" panose="020B0502020202020204" pitchFamily="34" charset="0"/>
              </a:defRPr>
            </a:lvl3pPr>
            <a:lvl4pPr marL="1600200" indent="-228600" defTabSz="457200" eaLnBrk="0" hangingPunct="0">
              <a:defRPr sz="1200">
                <a:solidFill>
                  <a:schemeClr val="tx1"/>
                </a:solidFill>
                <a:latin typeface="Century Gothic" panose="020B0502020202020204" pitchFamily="34" charset="0"/>
              </a:defRPr>
            </a:lvl4pPr>
            <a:lvl5pPr marL="2057400" indent="-228600" defTabSz="457200" eaLnBrk="0" hangingPunct="0">
              <a:defRPr sz="1200">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spcBef>
                <a:spcPct val="50000"/>
              </a:spcBef>
            </a:pPr>
            <a:r>
              <a:rPr lang="en-US" sz="2400" b="1">
                <a:cs typeface="Arial" panose="020B0604020202020204" pitchFamily="34" charset="0"/>
              </a:rPr>
              <a:t>Significant contributors to failure</a:t>
            </a:r>
            <a:r>
              <a:rPr lang="en-US" sz="1800">
                <a:cs typeface="Arial" panose="020B0604020202020204" pitchFamily="34" charset="0"/>
              </a:rPr>
              <a:t>: </a:t>
            </a:r>
          </a:p>
          <a:p>
            <a:pPr eaLnBrk="1" hangingPunct="1">
              <a:lnSpc>
                <a:spcPct val="115000"/>
              </a:lnSpc>
              <a:spcBef>
                <a:spcPct val="50000"/>
              </a:spcBef>
              <a:buFontTx/>
              <a:buChar char="•"/>
            </a:pPr>
            <a:r>
              <a:rPr lang="en-US" sz="2400">
                <a:cs typeface="Arial" panose="020B0604020202020204" pitchFamily="34" charset="0"/>
              </a:rPr>
              <a:t>Poor quality steel</a:t>
            </a:r>
          </a:p>
          <a:p>
            <a:pPr eaLnBrk="1" hangingPunct="1">
              <a:lnSpc>
                <a:spcPct val="115000"/>
              </a:lnSpc>
              <a:spcBef>
                <a:spcPct val="50000"/>
              </a:spcBef>
              <a:buFontTx/>
              <a:buChar char="•"/>
            </a:pPr>
            <a:r>
              <a:rPr lang="en-US" sz="2400">
                <a:cs typeface="Arial" panose="020B0604020202020204" pitchFamily="34" charset="0"/>
              </a:rPr>
              <a:t>New construction methods (welding)-thought to         be an unsuitable method of construction</a:t>
            </a:r>
          </a:p>
          <a:p>
            <a:pPr eaLnBrk="1" hangingPunct="1">
              <a:lnSpc>
                <a:spcPct val="115000"/>
              </a:lnSpc>
              <a:spcBef>
                <a:spcPct val="50000"/>
              </a:spcBef>
              <a:buFontTx/>
              <a:buChar char="•"/>
            </a:pPr>
            <a:r>
              <a:rPr lang="en-US" sz="2400">
                <a:cs typeface="Arial" panose="020B0604020202020204" pitchFamily="34" charset="0"/>
              </a:rPr>
              <a:t>Lack of knowledge of fracture characteristics of steel, </a:t>
            </a:r>
          </a:p>
          <a:p>
            <a:pPr eaLnBrk="1" hangingPunct="1">
              <a:lnSpc>
                <a:spcPct val="115000"/>
              </a:lnSpc>
              <a:spcBef>
                <a:spcPct val="50000"/>
              </a:spcBef>
              <a:buFontTx/>
              <a:buChar char="•"/>
            </a:pPr>
            <a:r>
              <a:rPr lang="en-US" sz="2400">
                <a:cs typeface="Arial" panose="020B0604020202020204" pitchFamily="34" charset="0"/>
              </a:rPr>
              <a:t>Cold, North sea water, </a:t>
            </a:r>
          </a:p>
          <a:p>
            <a:pPr eaLnBrk="1" hangingPunct="1">
              <a:lnSpc>
                <a:spcPct val="115000"/>
              </a:lnSpc>
              <a:spcBef>
                <a:spcPct val="50000"/>
              </a:spcBef>
              <a:buFontTx/>
              <a:buChar char="•"/>
            </a:pPr>
            <a:r>
              <a:rPr lang="en-US" sz="2400">
                <a:cs typeface="Arial" panose="020B0604020202020204" pitchFamily="34" charset="0"/>
              </a:rPr>
              <a:t>Overloading.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18435"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7DD8A876-142C-4579-80E1-6844DD64F631}" type="slidenum">
              <a:rPr lang="fr-FR" sz="1400"/>
              <a:pPr eaLnBrk="1" hangingPunct="1"/>
              <a:t>8</a:t>
            </a:fld>
            <a:endParaRPr lang="fr-FR" sz="1400"/>
          </a:p>
        </p:txBody>
      </p:sp>
      <p:sp>
        <p:nvSpPr>
          <p:cNvPr id="18436" name="Rectangle 2"/>
          <p:cNvSpPr>
            <a:spLocks noGrp="1" noChangeArrowheads="1"/>
          </p:cNvSpPr>
          <p:nvPr>
            <p:ph type="title"/>
          </p:nvPr>
        </p:nvSpPr>
        <p:spPr>
          <a:xfrm>
            <a:off x="0" y="0"/>
            <a:ext cx="8893175" cy="1143000"/>
          </a:xfrm>
        </p:spPr>
        <p:txBody>
          <a:bodyPr/>
          <a:lstStyle/>
          <a:p>
            <a:pPr eaLnBrk="1" hangingPunct="1"/>
            <a:r>
              <a:rPr lang="fr-FR" sz="1600" b="0" smtClean="0"/>
              <a:t>« Famous » failures and associated progresses</a:t>
            </a:r>
          </a:p>
        </p:txBody>
      </p:sp>
      <p:pic>
        <p:nvPicPr>
          <p:cNvPr id="1843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331913" y="865188"/>
            <a:ext cx="6119812" cy="5326062"/>
          </a:xfrm>
          <a:noFill/>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u pied de page 4"/>
          <p:cNvSpPr>
            <a:spLocks noGrp="1"/>
          </p:cNvSpPr>
          <p:nvPr>
            <p:ph type="ftr" sz="quarter" idx="11"/>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400" smtClean="0"/>
              <a:t>Gilbert Hénaff - 2016 </a:t>
            </a:r>
          </a:p>
        </p:txBody>
      </p:sp>
      <p:sp>
        <p:nvSpPr>
          <p:cNvPr id="19459" name="Espace réservé du numéro de diapositive 5"/>
          <p:cNvSpPr>
            <a:spLocks noGrp="1"/>
          </p:cNvSpPr>
          <p:nvPr>
            <p:ph type="sldNum" sz="quarter" idx="12"/>
          </p:nvPr>
        </p:nvSpPr>
        <p:spPr>
          <a:noFill/>
        </p:spPr>
        <p:txBody>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fld id="{C09DF1C1-DF76-4C33-9125-654B9412806A}" type="slidenum">
              <a:rPr lang="fr-FR" sz="1400"/>
              <a:pPr eaLnBrk="1" hangingPunct="1"/>
              <a:t>9</a:t>
            </a:fld>
            <a:endParaRPr lang="fr-FR" sz="1400"/>
          </a:p>
        </p:txBody>
      </p:sp>
      <p:sp>
        <p:nvSpPr>
          <p:cNvPr id="19460" name="Rectangle 2"/>
          <p:cNvSpPr>
            <a:spLocks noGrp="1" noChangeArrowheads="1"/>
          </p:cNvSpPr>
          <p:nvPr>
            <p:ph type="title"/>
          </p:nvPr>
        </p:nvSpPr>
        <p:spPr/>
        <p:txBody>
          <a:bodyPr/>
          <a:lstStyle/>
          <a:p>
            <a:pPr eaLnBrk="1" hangingPunct="1"/>
            <a:r>
              <a:rPr lang="fr-FR" smtClean="0"/>
              <a:t>Types of Fracture in Metals</a:t>
            </a:r>
          </a:p>
        </p:txBody>
      </p:sp>
      <p:sp>
        <p:nvSpPr>
          <p:cNvPr id="19461" name="Rectangle 3"/>
          <p:cNvSpPr>
            <a:spLocks noGrp="1" noChangeArrowheads="1"/>
          </p:cNvSpPr>
          <p:nvPr>
            <p:ph type="body" idx="1"/>
          </p:nvPr>
        </p:nvSpPr>
        <p:spPr>
          <a:xfrm>
            <a:off x="468313" y="1196975"/>
            <a:ext cx="8229600" cy="4525963"/>
          </a:xfrm>
        </p:spPr>
        <p:txBody>
          <a:bodyPr/>
          <a:lstStyle/>
          <a:p>
            <a:pPr eaLnBrk="1" hangingPunct="1"/>
            <a:r>
              <a:rPr lang="fr-FR" sz="1800" smtClean="0"/>
              <a:t>Materials strength and fracture resistance have been studied for a long time to overcome failures</a:t>
            </a:r>
          </a:p>
          <a:p>
            <a:pPr eaLnBrk="1" hangingPunct="1"/>
            <a:endParaRPr lang="fr-FR" sz="1800" smtClean="0"/>
          </a:p>
          <a:p>
            <a:pPr eaLnBrk="1" hangingPunct="1"/>
            <a:r>
              <a:rPr lang="fr-FR" sz="1800" smtClean="0"/>
              <a:t>The introduction of « malleable » irons during the evolution of material construction led to the perception of brittle and ductile fractures</a:t>
            </a:r>
          </a:p>
          <a:p>
            <a:pPr eaLnBrk="1" hangingPunct="1">
              <a:buFontTx/>
              <a:buNone/>
            </a:pPr>
            <a:endParaRPr lang="fr-FR" sz="1800" smtClean="0"/>
          </a:p>
        </p:txBody>
      </p:sp>
      <p:sp>
        <p:nvSpPr>
          <p:cNvPr id="19462" name="Text Box 5"/>
          <p:cNvSpPr txBox="1">
            <a:spLocks noChangeArrowheads="1"/>
          </p:cNvSpPr>
          <p:nvPr/>
        </p:nvSpPr>
        <p:spPr bwMode="auto">
          <a:xfrm>
            <a:off x="323850" y="4079875"/>
            <a:ext cx="3024188" cy="9255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Failure in metallic materials can be divided into 2 main categories</a:t>
            </a:r>
          </a:p>
        </p:txBody>
      </p:sp>
      <p:grpSp>
        <p:nvGrpSpPr>
          <p:cNvPr id="19463" name="Group 11"/>
          <p:cNvGrpSpPr>
            <a:grpSpLocks/>
          </p:cNvGrpSpPr>
          <p:nvPr/>
        </p:nvGrpSpPr>
        <p:grpSpPr bwMode="auto">
          <a:xfrm>
            <a:off x="4716463" y="3141663"/>
            <a:ext cx="4083050" cy="2801937"/>
            <a:chOff x="2744" y="1888"/>
            <a:chExt cx="2572" cy="1765"/>
          </a:xfrm>
        </p:grpSpPr>
        <p:sp>
          <p:nvSpPr>
            <p:cNvPr id="19466" name="Text Box 6"/>
            <p:cNvSpPr txBox="1">
              <a:spLocks noChangeArrowheads="1"/>
            </p:cNvSpPr>
            <p:nvPr/>
          </p:nvSpPr>
          <p:spPr bwMode="auto">
            <a:xfrm>
              <a:off x="2744" y="1888"/>
              <a:ext cx="1186"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b="1">
                  <a:solidFill>
                    <a:srgbClr val="FF0000"/>
                  </a:solidFill>
                </a:rPr>
                <a:t>Ductile fracture</a:t>
              </a:r>
            </a:p>
          </p:txBody>
        </p:sp>
        <p:sp>
          <p:nvSpPr>
            <p:cNvPr id="19467" name="Text Box 7"/>
            <p:cNvSpPr txBox="1">
              <a:spLocks noChangeArrowheads="1"/>
            </p:cNvSpPr>
            <p:nvPr/>
          </p:nvSpPr>
          <p:spPr bwMode="auto">
            <a:xfrm>
              <a:off x="2744" y="2908"/>
              <a:ext cx="1080" cy="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b="1">
                  <a:solidFill>
                    <a:srgbClr val="FF0000"/>
                  </a:solidFill>
                </a:rPr>
                <a:t>Brittle fracture</a:t>
              </a:r>
            </a:p>
          </p:txBody>
        </p:sp>
        <p:sp>
          <p:nvSpPr>
            <p:cNvPr id="19468" name="Text Box 9"/>
            <p:cNvSpPr txBox="1">
              <a:spLocks noChangeArrowheads="1"/>
            </p:cNvSpPr>
            <p:nvPr/>
          </p:nvSpPr>
          <p:spPr bwMode="auto">
            <a:xfrm>
              <a:off x="2744" y="2228"/>
              <a:ext cx="2572"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Ductile fracture involves a large</a:t>
              </a:r>
            </a:p>
            <a:p>
              <a:pPr eaLnBrk="1" hangingPunct="1"/>
              <a:r>
                <a:rPr lang="fr-FR" sz="1800"/>
                <a:t>amount of plastic deformation and</a:t>
              </a:r>
            </a:p>
            <a:p>
              <a:pPr eaLnBrk="1" hangingPunct="1"/>
              <a:r>
                <a:rPr lang="fr-FR" sz="1800"/>
                <a:t>can be detected beforehand.</a:t>
              </a:r>
            </a:p>
          </p:txBody>
        </p:sp>
        <p:sp>
          <p:nvSpPr>
            <p:cNvPr id="19469" name="Text Box 10"/>
            <p:cNvSpPr txBox="1">
              <a:spLocks noChangeArrowheads="1"/>
            </p:cNvSpPr>
            <p:nvPr/>
          </p:nvSpPr>
          <p:spPr bwMode="auto">
            <a:xfrm>
              <a:off x="2744" y="3249"/>
              <a:ext cx="25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Century Gothic" panose="020B0502020202020204" pitchFamily="34" charset="0"/>
                </a:defRPr>
              </a:lvl1pPr>
              <a:lvl2pPr marL="742950" indent="-285750" eaLnBrk="0" hangingPunct="0">
                <a:defRPr sz="1200">
                  <a:solidFill>
                    <a:schemeClr val="tx1"/>
                  </a:solidFill>
                  <a:latin typeface="Century Gothic" panose="020B0502020202020204" pitchFamily="34" charset="0"/>
                </a:defRPr>
              </a:lvl2pPr>
              <a:lvl3pPr marL="1143000" indent="-228600" eaLnBrk="0" hangingPunct="0">
                <a:defRPr sz="1200">
                  <a:solidFill>
                    <a:schemeClr val="tx1"/>
                  </a:solidFill>
                  <a:latin typeface="Century Gothic" panose="020B0502020202020204" pitchFamily="34" charset="0"/>
                </a:defRPr>
              </a:lvl3pPr>
              <a:lvl4pPr marL="1600200" indent="-228600" eaLnBrk="0" hangingPunct="0">
                <a:defRPr sz="1200">
                  <a:solidFill>
                    <a:schemeClr val="tx1"/>
                  </a:solidFill>
                  <a:latin typeface="Century Gothic" panose="020B0502020202020204" pitchFamily="34" charset="0"/>
                </a:defRPr>
              </a:lvl4pPr>
              <a:lvl5pPr marL="2057400" indent="-228600" eaLnBrk="0" hangingPunct="0">
                <a:defRPr sz="1200">
                  <a:solidFill>
                    <a:schemeClr val="tx1"/>
                  </a:solidFill>
                  <a:latin typeface="Century Gothic" panose="020B0502020202020204" pitchFamily="34" charset="0"/>
                </a:defRPr>
              </a:lvl5pPr>
              <a:lvl6pPr marL="2514600" indent="-228600" eaLnBrk="0" fontAlgn="base" hangingPunct="0">
                <a:spcBef>
                  <a:spcPct val="0"/>
                </a:spcBef>
                <a:spcAft>
                  <a:spcPct val="0"/>
                </a:spcAft>
                <a:defRPr sz="1200">
                  <a:solidFill>
                    <a:schemeClr val="tx1"/>
                  </a:solidFill>
                  <a:latin typeface="Century Gothic" panose="020B0502020202020204" pitchFamily="34" charset="0"/>
                </a:defRPr>
              </a:lvl6pPr>
              <a:lvl7pPr marL="2971800" indent="-228600" eaLnBrk="0" fontAlgn="base" hangingPunct="0">
                <a:spcBef>
                  <a:spcPct val="0"/>
                </a:spcBef>
                <a:spcAft>
                  <a:spcPct val="0"/>
                </a:spcAft>
                <a:defRPr sz="1200">
                  <a:solidFill>
                    <a:schemeClr val="tx1"/>
                  </a:solidFill>
                  <a:latin typeface="Century Gothic" panose="020B0502020202020204" pitchFamily="34" charset="0"/>
                </a:defRPr>
              </a:lvl7pPr>
              <a:lvl8pPr marL="3429000" indent="-228600" eaLnBrk="0" fontAlgn="base" hangingPunct="0">
                <a:spcBef>
                  <a:spcPct val="0"/>
                </a:spcBef>
                <a:spcAft>
                  <a:spcPct val="0"/>
                </a:spcAft>
                <a:defRPr sz="1200">
                  <a:solidFill>
                    <a:schemeClr val="tx1"/>
                  </a:solidFill>
                  <a:latin typeface="Century Gothic" panose="020B0502020202020204" pitchFamily="34" charset="0"/>
                </a:defRPr>
              </a:lvl8pPr>
              <a:lvl9pPr marL="3886200" indent="-228600" eaLnBrk="0" fontAlgn="base" hangingPunct="0">
                <a:spcBef>
                  <a:spcPct val="0"/>
                </a:spcBef>
                <a:spcAft>
                  <a:spcPct val="0"/>
                </a:spcAft>
                <a:defRPr sz="1200">
                  <a:solidFill>
                    <a:schemeClr val="tx1"/>
                  </a:solidFill>
                  <a:latin typeface="Century Gothic" panose="020B0502020202020204" pitchFamily="34" charset="0"/>
                </a:defRPr>
              </a:lvl9pPr>
            </a:lstStyle>
            <a:p>
              <a:pPr eaLnBrk="1" hangingPunct="1"/>
              <a:r>
                <a:rPr lang="fr-FR" sz="1800"/>
                <a:t>Brittle fracture is more catastrophic</a:t>
              </a:r>
            </a:p>
            <a:p>
              <a:pPr eaLnBrk="1" hangingPunct="1"/>
              <a:r>
                <a:rPr lang="fr-FR" sz="1800"/>
                <a:t>and has been intensively studied.</a:t>
              </a:r>
            </a:p>
          </p:txBody>
        </p:sp>
      </p:grpSp>
      <p:sp>
        <p:nvSpPr>
          <p:cNvPr id="19464" name="Line 12"/>
          <p:cNvSpPr>
            <a:spLocks noChangeShapeType="1"/>
          </p:cNvSpPr>
          <p:nvPr/>
        </p:nvSpPr>
        <p:spPr bwMode="auto">
          <a:xfrm flipV="1">
            <a:off x="3348038" y="3357563"/>
            <a:ext cx="1368425" cy="12239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9465" name="Line 13"/>
          <p:cNvSpPr>
            <a:spLocks noChangeShapeType="1"/>
          </p:cNvSpPr>
          <p:nvPr/>
        </p:nvSpPr>
        <p:spPr bwMode="auto">
          <a:xfrm>
            <a:off x="3348038" y="4581525"/>
            <a:ext cx="1368425"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6132</TotalTime>
  <Words>3752</Words>
  <Application>Microsoft Office PowerPoint</Application>
  <PresentationFormat>Affichage à l'écran (4:3)</PresentationFormat>
  <Paragraphs>505</Paragraphs>
  <Slides>63</Slides>
  <Notes>1</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2</vt:i4>
      </vt:variant>
      <vt:variant>
        <vt:lpstr>Titres des diapositives</vt:lpstr>
      </vt:variant>
      <vt:variant>
        <vt:i4>63</vt:i4>
      </vt:variant>
    </vt:vector>
  </HeadingPairs>
  <TitlesOfParts>
    <vt:vector size="72" baseType="lpstr">
      <vt:lpstr>Arial Unicode MS</vt:lpstr>
      <vt:lpstr>Arial</vt:lpstr>
      <vt:lpstr>Calibri</vt:lpstr>
      <vt:lpstr>Century Gothic</vt:lpstr>
      <vt:lpstr>Symbol</vt:lpstr>
      <vt:lpstr>Times New Roman</vt:lpstr>
      <vt:lpstr>Modèle par défaut</vt:lpstr>
      <vt:lpstr>Équation</vt:lpstr>
      <vt:lpstr>Equation</vt:lpstr>
      <vt:lpstr>Micromechanisms of Fracture</vt:lpstr>
      <vt:lpstr>Outline</vt:lpstr>
      <vt:lpstr>Objectives</vt:lpstr>
      <vt:lpstr>Présentation PowerPoint</vt:lpstr>
      <vt:lpstr>Présentation PowerPoint</vt:lpstr>
      <vt:lpstr>Présentation PowerPoint</vt:lpstr>
      <vt:lpstr>Présentation PowerPoint</vt:lpstr>
      <vt:lpstr>« Famous » failures and associated progresses</vt:lpstr>
      <vt:lpstr>Types of Fracture in Metals</vt:lpstr>
      <vt:lpstr>Brittle Fracture</vt:lpstr>
      <vt:lpstr>Introduction</vt:lpstr>
      <vt:lpstr>Cleavage (1)</vt:lpstr>
      <vt:lpstr>Fractographic observation of britle fracture by cleavage</vt:lpstr>
      <vt:lpstr>Cleavage fracture surface</vt:lpstr>
      <vt:lpstr>Crack initiation from particles in cleavage fracture</vt:lpstr>
      <vt:lpstr>Microstructural barriers</vt:lpstr>
      <vt:lpstr>Intergranular fracture</vt:lpstr>
      <vt:lpstr>Theoretical cohesive strength of metals</vt:lpstr>
      <vt:lpstr>Theories of brittle fracture</vt:lpstr>
      <vt:lpstr>Griffith Theory of Brittle Fracture</vt:lpstr>
      <vt:lpstr>Modified Griffith Equation</vt:lpstr>
      <vt:lpstr>Curry’s and Knott model for crossing microstructural barriers</vt:lpstr>
      <vt:lpstr>Zener’s model of microcrack formation at a pile-up of edge dislocations</vt:lpstr>
      <vt:lpstr>Stroh’s model of cleavage crack formation by dislocation pile-up</vt:lpstr>
      <vt:lpstr>Cottrell’s model of cleavage crack initiation in bcc metals</vt:lpstr>
      <vt:lpstr>Cottrell’s model of cleavage crack initiation in bcc metals</vt:lpstr>
      <vt:lpstr>Cottrell’s model of cleavage crack initiation in bcc metals</vt:lpstr>
      <vt:lpstr>Smith’s model of microcrack formation in grain boundary carbide film</vt:lpstr>
      <vt:lpstr>Smith’s model of microcrack formation in grain boundary carbide film</vt:lpstr>
      <vt:lpstr>Smith’s model of microcrack formation in grain boundary carbide film</vt:lpstr>
      <vt:lpstr>RKR model</vt:lpstr>
      <vt:lpstr>RKR model</vt:lpstr>
      <vt:lpstr>Weakest link theory</vt:lpstr>
      <vt:lpstr>Weibull theory</vt:lpstr>
      <vt:lpstr>Comments on Weibull’s model</vt:lpstr>
      <vt:lpstr>Competition between intergranular fracture and cleavage</vt:lpstr>
      <vt:lpstr>Competition between intergranular fracture and cleavage</vt:lpstr>
      <vt:lpstr>Competition between intergranular fracture and cleavage</vt:lpstr>
      <vt:lpstr>Ductile Failure</vt:lpstr>
      <vt:lpstr>Introduction</vt:lpstr>
      <vt:lpstr>Microvoid formation, growth and coalescence</vt:lpstr>
      <vt:lpstr>Stages of dimpled fracture with increased deformation</vt:lpstr>
      <vt:lpstr>Formation of microvoids from second phase particles</vt:lpstr>
      <vt:lpstr>Role of 2nd phase particles</vt:lpstr>
      <vt:lpstr>Role of 2nd phase particles</vt:lpstr>
      <vt:lpstr>Microvoid shape</vt:lpstr>
      <vt:lpstr>Ductile fracture resistance</vt:lpstr>
      <vt:lpstr>Ductile to brittle transition</vt:lpstr>
      <vt:lpstr>Example: influence of ageing on the DBTT of a nuclear reactor vessel steel</vt:lpstr>
      <vt:lpstr>Exemple: influence of ageing on DBTT in  a martensitic stainless steel</vt:lpstr>
      <vt:lpstr>Ductile to Brittle Transition in smooth specimens</vt:lpstr>
      <vt:lpstr>Relation between fracture stress and yield strength at low temperature</vt:lpstr>
      <vt:lpstr>Theory of the ductile to brittle transition</vt:lpstr>
      <vt:lpstr>Factors affecting ductile to brittle transition</vt:lpstr>
      <vt:lpstr>Factors affecting ductile to brittle transition</vt:lpstr>
      <vt:lpstr>Influence of grain size on DBTT</vt:lpstr>
      <vt:lpstr>Influence of Ni content on DBTT in steels</vt:lpstr>
      <vt:lpstr>Influence of interstitials on DBTT</vt:lpstr>
      <vt:lpstr>Notch effect on transition temperature</vt:lpstr>
      <vt:lpstr>Influence of stress triaxiality</vt:lpstr>
      <vt:lpstr>Notched specimens: Bridgman’s analysis</vt:lpstr>
      <vt:lpstr>Notched specimens: Bridgman’s analysis</vt:lpstr>
      <vt:lpstr>Metallurgical aspects of fracture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henaffgt</dc:creator>
  <cp:lastModifiedBy>HENAFF Gilbert</cp:lastModifiedBy>
  <cp:revision>191</cp:revision>
  <cp:lastPrinted>2013-11-15T19:10:15Z</cp:lastPrinted>
  <dcterms:created xsi:type="dcterms:W3CDTF">2013-09-24T14:06:10Z</dcterms:created>
  <dcterms:modified xsi:type="dcterms:W3CDTF">2016-11-27T14:49:37Z</dcterms:modified>
</cp:coreProperties>
</file>